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83" r:id="rId3"/>
    <p:sldId id="284" r:id="rId4"/>
    <p:sldId id="320" r:id="rId5"/>
    <p:sldId id="322" r:id="rId6"/>
    <p:sldId id="324" r:id="rId7"/>
    <p:sldId id="326" r:id="rId8"/>
    <p:sldId id="323" r:id="rId9"/>
    <p:sldId id="330" r:id="rId10"/>
    <p:sldId id="336" r:id="rId11"/>
    <p:sldId id="328" r:id="rId12"/>
    <p:sldId id="329" r:id="rId13"/>
    <p:sldId id="337" r:id="rId14"/>
    <p:sldId id="331" r:id="rId15"/>
    <p:sldId id="333" r:id="rId16"/>
    <p:sldId id="332" r:id="rId17"/>
    <p:sldId id="338" r:id="rId18"/>
    <p:sldId id="335" r:id="rId19"/>
    <p:sldId id="334" r:id="rId20"/>
    <p:sldId id="287" r:id="rId21"/>
    <p:sldId id="288" r:id="rId22"/>
    <p:sldId id="290" r:id="rId23"/>
    <p:sldId id="291" r:id="rId24"/>
    <p:sldId id="292" r:id="rId25"/>
    <p:sldId id="293" r:id="rId26"/>
    <p:sldId id="339" r:id="rId27"/>
    <p:sldId id="340" r:id="rId28"/>
    <p:sldId id="341" r:id="rId29"/>
    <p:sldId id="294" r:id="rId30"/>
    <p:sldId id="301" r:id="rId31"/>
    <p:sldId id="295" r:id="rId32"/>
    <p:sldId id="302" r:id="rId33"/>
    <p:sldId id="303" r:id="rId34"/>
    <p:sldId id="296" r:id="rId35"/>
    <p:sldId id="297" r:id="rId36"/>
    <p:sldId id="298" r:id="rId37"/>
    <p:sldId id="299" r:id="rId38"/>
    <p:sldId id="300"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44" r:id="rId52"/>
    <p:sldId id="316" r:id="rId53"/>
    <p:sldId id="343" r:id="rId54"/>
    <p:sldId id="317" r:id="rId55"/>
    <p:sldId id="318" r:id="rId56"/>
    <p:sldId id="27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29" userDrawn="1">
          <p15:clr>
            <a:srgbClr val="A4A3A4"/>
          </p15:clr>
        </p15:guide>
        <p15:guide id="4" pos="551" userDrawn="1">
          <p15:clr>
            <a:srgbClr val="A4A3A4"/>
          </p15:clr>
        </p15:guide>
        <p15:guide id="5" orient="horz" pos="210" userDrawn="1">
          <p15:clr>
            <a:srgbClr val="A4A3A4"/>
          </p15:clr>
        </p15:guide>
        <p15:guide id="6" orient="horz"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6F8"/>
    <a:srgbClr val="DBF1F5"/>
    <a:srgbClr val="BFE5ED"/>
    <a:srgbClr val="BFCBED"/>
    <a:srgbClr val="B9D3F3"/>
    <a:srgbClr val="B5E1F7"/>
    <a:srgbClr val="D2F8FC"/>
    <a:srgbClr val="D1F8FD"/>
    <a:srgbClr val="BAE5F2"/>
    <a:srgbClr val="D8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58" autoAdjust="0"/>
    <p:restoredTop sz="94578" autoAdjust="0"/>
  </p:normalViewPr>
  <p:slideViewPr>
    <p:cSldViewPr snapToGrid="0" showGuides="1">
      <p:cViewPr varScale="1">
        <p:scale>
          <a:sx n="73" d="100"/>
          <a:sy n="73" d="100"/>
        </p:scale>
        <p:origin x="208" y="952"/>
      </p:cViewPr>
      <p:guideLst>
        <p:guide orient="horz" pos="2160"/>
        <p:guide pos="3840"/>
        <p:guide pos="7129"/>
        <p:guide pos="551"/>
        <p:guide orient="horz" pos="210"/>
        <p:guide orient="horz"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FD139-CC41-44D9-B3EE-0C1BD3A04686}" type="datetimeFigureOut">
              <a:rPr lang="en-US" smtClean="0"/>
              <a:t>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A54C5-D71D-4D9F-A762-5D9DA6855586}" type="slidenum">
              <a:rPr lang="en-US" smtClean="0"/>
              <a:t>‹#›</a:t>
            </a:fld>
            <a:endParaRPr lang="en-US"/>
          </a:p>
        </p:txBody>
      </p:sp>
    </p:spTree>
    <p:extLst>
      <p:ext uri="{BB962C8B-B14F-4D97-AF65-F5344CB8AC3E}">
        <p14:creationId xmlns:p14="http://schemas.microsoft.com/office/powerpoint/2010/main" val="337282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562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03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551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228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475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7930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98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552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1A54C5-D71D-4D9F-A762-5D9DA6855586}" type="slidenum">
              <a:rPr lang="en-US" smtClean="0"/>
              <a:t>31</a:t>
            </a:fld>
            <a:endParaRPr lang="en-US"/>
          </a:p>
        </p:txBody>
      </p:sp>
    </p:spTree>
    <p:extLst>
      <p:ext uri="{BB962C8B-B14F-4D97-AF65-F5344CB8AC3E}">
        <p14:creationId xmlns:p14="http://schemas.microsoft.com/office/powerpoint/2010/main" val="145222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024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1A54C5-D71D-4D9F-A762-5D9DA6855586}" type="slidenum">
              <a:rPr lang="en-US" smtClean="0"/>
              <a:t>55</a:t>
            </a:fld>
            <a:endParaRPr lang="en-US"/>
          </a:p>
        </p:txBody>
      </p:sp>
    </p:spTree>
    <p:extLst>
      <p:ext uri="{BB962C8B-B14F-4D97-AF65-F5344CB8AC3E}">
        <p14:creationId xmlns:p14="http://schemas.microsoft.com/office/powerpoint/2010/main" val="3259934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254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209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911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617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132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46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518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858000"/>
          </a:xfrm>
          <a:prstGeom prst="rect">
            <a:avLst/>
          </a:prstGeom>
        </p:spPr>
      </p:pic>
      <p:sp>
        <p:nvSpPr>
          <p:cNvPr id="27" name="Rectangle 26"/>
          <p:cNvSpPr/>
          <p:nvPr userDrawn="1"/>
        </p:nvSpPr>
        <p:spPr>
          <a:xfrm>
            <a:off x="0" y="-690"/>
            <a:ext cx="12192000" cy="6858000"/>
          </a:xfrm>
          <a:prstGeom prst="rect">
            <a:avLst/>
          </a:pr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 name="Subtitle 2"/>
          <p:cNvSpPr>
            <a:spLocks noGrp="1"/>
          </p:cNvSpPr>
          <p:nvPr>
            <p:ph type="subTitle" idx="1"/>
          </p:nvPr>
        </p:nvSpPr>
        <p:spPr>
          <a:xfrm>
            <a:off x="838200" y="4874148"/>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56350"/>
            <a:ext cx="2743200" cy="365125"/>
          </a:xfrm>
        </p:spPr>
        <p:txBody>
          <a:bodyPr/>
          <a:lstStyle/>
          <a:p>
            <a:fld id="{3DA1A576-034B-45D7-9F5B-548D28C1BC98}" type="datetimeFigureOut">
              <a:rPr lang="en-US" smtClean="0"/>
              <a:t>3/1/21</a:t>
            </a:fld>
            <a:endParaRPr lang="en-US"/>
          </a:p>
        </p:txBody>
      </p:sp>
      <p:sp>
        <p:nvSpPr>
          <p:cNvPr id="1035" name="Oval 1034"/>
          <p:cNvSpPr/>
          <p:nvPr userDrawn="1"/>
        </p:nvSpPr>
        <p:spPr>
          <a:xfrm>
            <a:off x="7391400" y="999778"/>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17" name="AutoShape 15"/>
          <p:cNvSpPr>
            <a:spLocks noChangeAspect="1" noChangeArrowheads="1" noTextEdit="1"/>
          </p:cNvSpPr>
          <p:nvPr userDrawn="1"/>
        </p:nvSpPr>
        <p:spPr bwMode="auto">
          <a:xfrm>
            <a:off x="1589" y="-690"/>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1589" y="-22872"/>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1589" y="62686"/>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solidFill>
            <a:srgbClr val="0DB04A"/>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a:off x="1589" y="-35401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p:nvPr>
        </p:nvSpPr>
        <p:spPr>
          <a:xfrm>
            <a:off x="838200" y="2100181"/>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27" name="Freeform 23"/>
          <p:cNvSpPr>
            <a:spLocks/>
          </p:cNvSpPr>
          <p:nvPr userDrawn="1"/>
        </p:nvSpPr>
        <p:spPr bwMode="auto">
          <a:xfrm flipH="1">
            <a:off x="-1" y="420370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a:off x="6350" y="5265822"/>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034" name="Rectangle 1033"/>
          <p:cNvSpPr/>
          <p:nvPr userDrawn="1"/>
        </p:nvSpPr>
        <p:spPr>
          <a:xfrm>
            <a:off x="874713" y="4486275"/>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25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750306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909793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417742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795314"/>
          </a:xfrm>
          <a:prstGeom prst="rect">
            <a:avLst/>
          </a:prstGeom>
        </p:spPr>
      </p:pic>
      <p:sp>
        <p:nvSpPr>
          <p:cNvPr id="27" name="Rectangle 26"/>
          <p:cNvSpPr/>
          <p:nvPr userDrawn="1"/>
        </p:nvSpPr>
        <p:spPr>
          <a:xfrm flipV="1">
            <a:off x="0" y="688"/>
            <a:ext cx="12192000" cy="6857311"/>
          </a:xfrm>
          <a:prstGeom prst="rect">
            <a:avLst/>
          </a:pr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035" name="Oval 1034"/>
          <p:cNvSpPr/>
          <p:nvPr userDrawn="1"/>
        </p:nvSpPr>
        <p:spPr>
          <a:xfrm flipV="1">
            <a:off x="7391400" y="2543846"/>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15"/>
          <p:cNvSpPr>
            <a:spLocks noChangeAspect="1" noChangeArrowheads="1" noTextEdit="1"/>
          </p:cNvSpPr>
          <p:nvPr userDrawn="1"/>
        </p:nvSpPr>
        <p:spPr bwMode="auto">
          <a:xfrm flipV="1">
            <a:off x="1589" y="3683543"/>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flipV="1">
            <a:off x="1589" y="3919619"/>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flipV="1">
            <a:off x="1589" y="3083053"/>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solidFill>
            <a:srgbClr val="0DB04A"/>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flipV="1">
            <a:off x="1589" y="362967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7" name="Freeform 23"/>
          <p:cNvSpPr>
            <a:spLocks/>
          </p:cNvSpPr>
          <p:nvPr userDrawn="1"/>
        </p:nvSpPr>
        <p:spPr bwMode="auto">
          <a:xfrm flipH="1" flipV="1">
            <a:off x="-1" y="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flipV="1">
            <a:off x="6350" y="0"/>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 name="Subtitle 2"/>
          <p:cNvSpPr>
            <a:spLocks noGrp="1"/>
          </p:cNvSpPr>
          <p:nvPr userDrawn="1">
            <p:ph type="subTitle" idx="1"/>
          </p:nvPr>
        </p:nvSpPr>
        <p:spPr>
          <a:xfrm>
            <a:off x="838200" y="3139239"/>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userDrawn="1">
            <p:ph type="dt" sz="half" idx="10"/>
          </p:nvPr>
        </p:nvSpPr>
        <p:spPr>
          <a:xfrm>
            <a:off x="838200" y="6356350"/>
            <a:ext cx="2743200" cy="365125"/>
          </a:xfrm>
        </p:spPr>
        <p:txBody>
          <a:bodyPr/>
          <a:lstStyle/>
          <a:p>
            <a:fld id="{3DA1A576-034B-45D7-9F5B-548D28C1BC98}" type="datetimeFigureOut">
              <a:rPr lang="en-US" smtClean="0"/>
              <a:t>3/1/21</a:t>
            </a:fld>
            <a:endParaRPr lang="en-US"/>
          </a:p>
        </p:txBody>
      </p:sp>
      <p:sp>
        <p:nvSpPr>
          <p:cNvPr id="5" name="Footer Placeholder 4"/>
          <p:cNvSpPr>
            <a:spLocks noGrp="1"/>
          </p:cNvSpPr>
          <p:nvPr userDrawn="1">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userDrawn="1">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2" name="Title 1"/>
          <p:cNvSpPr>
            <a:spLocks noGrp="1"/>
          </p:cNvSpPr>
          <p:nvPr userDrawn="1">
            <p:ph type="ctrTitle"/>
          </p:nvPr>
        </p:nvSpPr>
        <p:spPr>
          <a:xfrm>
            <a:off x="838200" y="365272"/>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34" name="Rectangle 1033"/>
          <p:cNvSpPr/>
          <p:nvPr userDrawn="1"/>
        </p:nvSpPr>
        <p:spPr>
          <a:xfrm>
            <a:off x="874713" y="2867479"/>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302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03611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A1A576-034B-45D7-9F5B-548D28C1BC98}" type="datetimeFigureOut">
              <a:rPr lang="en-US" smtClean="0"/>
              <a:t>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102872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A1A576-034B-45D7-9F5B-548D28C1BC98}" type="datetimeFigureOut">
              <a:rPr lang="en-US" smtClean="0"/>
              <a:t>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6329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A1A576-034B-45D7-9F5B-548D28C1BC98}" type="datetimeFigureOut">
              <a:rPr lang="en-US" smtClean="0"/>
              <a:t>3/1/21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28052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A1A576-034B-45D7-9F5B-548D28C1BC98}" type="datetimeFigureOut">
              <a:rPr lang="en-US" smtClean="0"/>
              <a:t>3/1/21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472179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1A576-034B-45D7-9F5B-548D28C1BC98}" type="datetimeFigureOut">
              <a:rPr lang="en-US" smtClean="0"/>
              <a:t>3/1/21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45598-B2C9-4FFE-8967-D41635DDF549}" type="slidenum">
              <a:rPr lang="en-US" smtClean="0"/>
              <a:t>‹#›</a:t>
            </a:fld>
            <a:endParaRPr lang="en-US"/>
          </a:p>
        </p:txBody>
      </p:sp>
      <p:sp>
        <p:nvSpPr>
          <p:cNvPr id="5" name="Oval 4"/>
          <p:cNvSpPr/>
          <p:nvPr userDrawn="1"/>
        </p:nvSpPr>
        <p:spPr>
          <a:xfrm>
            <a:off x="0" y="-749300"/>
            <a:ext cx="469900" cy="469900"/>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707987" y="-749300"/>
            <a:ext cx="469900" cy="469900"/>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1415974" y="-749300"/>
            <a:ext cx="469900" cy="469900"/>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2123961" y="-749300"/>
            <a:ext cx="469900" cy="469900"/>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2831948" y="-749300"/>
            <a:ext cx="469900" cy="469900"/>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480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04099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1A576-034B-45D7-9F5B-548D28C1BC98}" type="datetimeFigureOut">
              <a:rPr lang="en-US" smtClean="0"/>
              <a:t>3/1/21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45598-B2C9-4FFE-8967-D41635DDF549}" type="slidenum">
              <a:rPr lang="en-US" smtClean="0"/>
              <a:t>‹#›</a:t>
            </a:fld>
            <a:endParaRPr lang="en-US"/>
          </a:p>
        </p:txBody>
      </p:sp>
    </p:spTree>
    <p:extLst>
      <p:ext uri="{BB962C8B-B14F-4D97-AF65-F5344CB8AC3E}">
        <p14:creationId xmlns:p14="http://schemas.microsoft.com/office/powerpoint/2010/main" val="40290954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1" userDrawn="1">
          <p15:clr>
            <a:srgbClr val="F26B43"/>
          </p15:clr>
        </p15:guide>
        <p15:guide id="4" pos="712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7.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7.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838200" y="1744581"/>
            <a:ext cx="6159500" cy="2387600"/>
          </a:xfrm>
        </p:spPr>
        <p:txBody>
          <a:bodyPr>
            <a:normAutofit fontScale="90000"/>
          </a:bodyPr>
          <a:lstStyle/>
          <a:p>
            <a:r>
              <a:rPr lang="en-US" b="1" dirty="0"/>
              <a:t>UNIT 5: TECHNICAL SUPPORT</a:t>
            </a:r>
            <a:endParaRPr lang="en-US" dirty="0"/>
          </a:p>
        </p:txBody>
      </p:sp>
      <p:sp>
        <p:nvSpPr>
          <p:cNvPr id="8" name="Subtitle 7"/>
          <p:cNvSpPr>
            <a:spLocks noGrp="1"/>
          </p:cNvSpPr>
          <p:nvPr>
            <p:ph type="subTitle" idx="1"/>
          </p:nvPr>
        </p:nvSpPr>
        <p:spPr>
          <a:xfrm>
            <a:off x="857252" y="4874148"/>
            <a:ext cx="9144000" cy="938294"/>
          </a:xfrm>
        </p:spPr>
        <p:txBody>
          <a:bodyPr/>
          <a:lstStyle/>
          <a:p>
            <a:r>
              <a:rPr lang="cy-GB" dirty="0"/>
              <a:t>English for Information Technology 6</a:t>
            </a:r>
            <a:endParaRPr lang="en-US" dirty="0"/>
          </a:p>
        </p:txBody>
      </p:sp>
      <p:sp>
        <p:nvSpPr>
          <p:cNvPr id="11" name="TextBox 10"/>
          <p:cNvSpPr txBox="1"/>
          <p:nvPr/>
        </p:nvSpPr>
        <p:spPr>
          <a:xfrm>
            <a:off x="7486506" y="684069"/>
            <a:ext cx="4071510" cy="1231106"/>
          </a:xfrm>
          <a:prstGeom prst="rect">
            <a:avLst/>
          </a:prstGeom>
          <a:noFill/>
        </p:spPr>
        <p:txBody>
          <a:bodyPr wrap="square" lIns="0" tIns="0" rIns="0" bIns="0" rtlCol="0">
            <a:spAutoFit/>
          </a:bodyPr>
          <a:lstStyle/>
          <a:p>
            <a:pPr algn="r"/>
            <a:r>
              <a:rPr lang="cy-GB" sz="2000" b="1" i="1" dirty="0">
                <a:solidFill>
                  <a:srgbClr val="32425C"/>
                </a:solidFill>
              </a:rPr>
              <a:t>Agenda: </a:t>
            </a:r>
            <a:r>
              <a:rPr lang="en-US" sz="2000" i="1" dirty="0"/>
              <a:t>Technical support vocabulary and expressions – Indirect questions – Relative clauses –Technical support procedure</a:t>
            </a:r>
            <a:endParaRPr lang="en-US" sz="2000" dirty="0">
              <a:solidFill>
                <a:srgbClr val="32425C"/>
              </a:solidFill>
            </a:endParaRPr>
          </a:p>
        </p:txBody>
      </p:sp>
      <p:grpSp>
        <p:nvGrpSpPr>
          <p:cNvPr id="25" name="Group 24"/>
          <p:cNvGrpSpPr/>
          <p:nvPr/>
        </p:nvGrpSpPr>
        <p:grpSpPr>
          <a:xfrm>
            <a:off x="888607" y="5292725"/>
            <a:ext cx="1994600" cy="349136"/>
            <a:chOff x="952107" y="5534025"/>
            <a:chExt cx="1994600" cy="349136"/>
          </a:xfrm>
        </p:grpSpPr>
        <p:grpSp>
          <p:nvGrpSpPr>
            <p:cNvPr id="24" name="Group 23"/>
            <p:cNvGrpSpPr/>
            <p:nvPr/>
          </p:nvGrpSpPr>
          <p:grpSpPr>
            <a:xfrm>
              <a:off x="952107" y="5534025"/>
              <a:ext cx="349136" cy="349136"/>
              <a:chOff x="952107" y="5478349"/>
              <a:chExt cx="404812" cy="404812"/>
            </a:xfrm>
          </p:grpSpPr>
          <p:sp>
            <p:nvSpPr>
              <p:cNvPr id="9" name="Freeform 154"/>
              <p:cNvSpPr>
                <a:spLocks/>
              </p:cNvSpPr>
              <p:nvPr/>
            </p:nvSpPr>
            <p:spPr bwMode="auto">
              <a:xfrm>
                <a:off x="1092797" y="5565303"/>
                <a:ext cx="123432" cy="230904"/>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 name="Oval 2"/>
              <p:cNvSpPr/>
              <p:nvPr/>
            </p:nvSpPr>
            <p:spPr>
              <a:xfrm>
                <a:off x="952107" y="5478349"/>
                <a:ext cx="404812" cy="4048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500595" y="5534025"/>
              <a:ext cx="349136" cy="349136"/>
              <a:chOff x="1649140" y="5478349"/>
              <a:chExt cx="404812" cy="404812"/>
            </a:xfrm>
          </p:grpSpPr>
          <p:sp>
            <p:nvSpPr>
              <p:cNvPr id="12" name="Freeform 161"/>
              <p:cNvSpPr>
                <a:spLocks noEditPoints="1"/>
              </p:cNvSpPr>
              <p:nvPr/>
            </p:nvSpPr>
            <p:spPr bwMode="auto">
              <a:xfrm>
                <a:off x="1750433" y="5573057"/>
                <a:ext cx="211750" cy="201110"/>
              </a:xfrm>
              <a:custGeom>
                <a:avLst/>
                <a:gdLst>
                  <a:gd name="T0" fmla="*/ 20 w 84"/>
                  <a:gd name="T1" fmla="*/ 80 h 80"/>
                  <a:gd name="T2" fmla="*/ 0 w 84"/>
                  <a:gd name="T3" fmla="*/ 80 h 80"/>
                  <a:gd name="T4" fmla="*/ 0 w 84"/>
                  <a:gd name="T5" fmla="*/ 28 h 80"/>
                  <a:gd name="T6" fmla="*/ 20 w 84"/>
                  <a:gd name="T7" fmla="*/ 28 h 80"/>
                  <a:gd name="T8" fmla="*/ 20 w 84"/>
                  <a:gd name="T9" fmla="*/ 80 h 80"/>
                  <a:gd name="T10" fmla="*/ 10 w 84"/>
                  <a:gd name="T11" fmla="*/ 20 h 80"/>
                  <a:gd name="T12" fmla="*/ 10 w 84"/>
                  <a:gd name="T13" fmla="*/ 20 h 80"/>
                  <a:gd name="T14" fmla="*/ 0 w 84"/>
                  <a:gd name="T15" fmla="*/ 10 h 80"/>
                  <a:gd name="T16" fmla="*/ 10 w 84"/>
                  <a:gd name="T17" fmla="*/ 0 h 80"/>
                  <a:gd name="T18" fmla="*/ 20 w 84"/>
                  <a:gd name="T19" fmla="*/ 10 h 80"/>
                  <a:gd name="T20" fmla="*/ 10 w 84"/>
                  <a:gd name="T21" fmla="*/ 20 h 80"/>
                  <a:gd name="T22" fmla="*/ 56 w 84"/>
                  <a:gd name="T23" fmla="*/ 44 h 80"/>
                  <a:gd name="T24" fmla="*/ 48 w 84"/>
                  <a:gd name="T25" fmla="*/ 52 h 80"/>
                  <a:gd name="T26" fmla="*/ 48 w 84"/>
                  <a:gd name="T27" fmla="*/ 80 h 80"/>
                  <a:gd name="T28" fmla="*/ 28 w 84"/>
                  <a:gd name="T29" fmla="*/ 80 h 80"/>
                  <a:gd name="T30" fmla="*/ 28 w 84"/>
                  <a:gd name="T31" fmla="*/ 28 h 80"/>
                  <a:gd name="T32" fmla="*/ 48 w 84"/>
                  <a:gd name="T33" fmla="*/ 28 h 80"/>
                  <a:gd name="T34" fmla="*/ 48 w 84"/>
                  <a:gd name="T35" fmla="*/ 34 h 80"/>
                  <a:gd name="T36" fmla="*/ 64 w 84"/>
                  <a:gd name="T37" fmla="*/ 28 h 80"/>
                  <a:gd name="T38" fmla="*/ 84 w 84"/>
                  <a:gd name="T39" fmla="*/ 53 h 80"/>
                  <a:gd name="T40" fmla="*/ 84 w 84"/>
                  <a:gd name="T41" fmla="*/ 80 h 80"/>
                  <a:gd name="T42" fmla="*/ 64 w 84"/>
                  <a:gd name="T43" fmla="*/ 80 h 80"/>
                  <a:gd name="T44" fmla="*/ 64 w 84"/>
                  <a:gd name="T45" fmla="*/ 52 h 80"/>
                  <a:gd name="T46" fmla="*/ 56 w 84"/>
                  <a:gd name="T47"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80">
                    <a:moveTo>
                      <a:pt x="20" y="80"/>
                    </a:moveTo>
                    <a:cubicBezTo>
                      <a:pt x="0" y="80"/>
                      <a:pt x="0" y="80"/>
                      <a:pt x="0" y="80"/>
                    </a:cubicBezTo>
                    <a:cubicBezTo>
                      <a:pt x="0" y="28"/>
                      <a:pt x="0" y="28"/>
                      <a:pt x="0" y="28"/>
                    </a:cubicBezTo>
                    <a:cubicBezTo>
                      <a:pt x="20" y="28"/>
                      <a:pt x="20" y="28"/>
                      <a:pt x="20" y="28"/>
                    </a:cubicBezTo>
                    <a:lnTo>
                      <a:pt x="20" y="80"/>
                    </a:lnTo>
                    <a:close/>
                    <a:moveTo>
                      <a:pt x="10" y="20"/>
                    </a:moveTo>
                    <a:cubicBezTo>
                      <a:pt x="10" y="20"/>
                      <a:pt x="10" y="20"/>
                      <a:pt x="10" y="20"/>
                    </a:cubicBezTo>
                    <a:cubicBezTo>
                      <a:pt x="4" y="20"/>
                      <a:pt x="0" y="15"/>
                      <a:pt x="0" y="10"/>
                    </a:cubicBezTo>
                    <a:cubicBezTo>
                      <a:pt x="0" y="5"/>
                      <a:pt x="4" y="0"/>
                      <a:pt x="10" y="0"/>
                    </a:cubicBezTo>
                    <a:cubicBezTo>
                      <a:pt x="16" y="0"/>
                      <a:pt x="20" y="5"/>
                      <a:pt x="20" y="10"/>
                    </a:cubicBezTo>
                    <a:cubicBezTo>
                      <a:pt x="20" y="15"/>
                      <a:pt x="16" y="20"/>
                      <a:pt x="10" y="20"/>
                    </a:cubicBezTo>
                    <a:close/>
                    <a:moveTo>
                      <a:pt x="56" y="44"/>
                    </a:moveTo>
                    <a:cubicBezTo>
                      <a:pt x="52" y="44"/>
                      <a:pt x="48" y="48"/>
                      <a:pt x="48" y="52"/>
                    </a:cubicBezTo>
                    <a:cubicBezTo>
                      <a:pt x="48" y="80"/>
                      <a:pt x="48" y="80"/>
                      <a:pt x="48" y="80"/>
                    </a:cubicBezTo>
                    <a:cubicBezTo>
                      <a:pt x="28" y="80"/>
                      <a:pt x="28" y="80"/>
                      <a:pt x="28" y="80"/>
                    </a:cubicBezTo>
                    <a:cubicBezTo>
                      <a:pt x="28" y="80"/>
                      <a:pt x="28" y="32"/>
                      <a:pt x="28" y="28"/>
                    </a:cubicBezTo>
                    <a:cubicBezTo>
                      <a:pt x="48" y="28"/>
                      <a:pt x="48" y="28"/>
                      <a:pt x="48" y="28"/>
                    </a:cubicBezTo>
                    <a:cubicBezTo>
                      <a:pt x="48" y="34"/>
                      <a:pt x="48" y="34"/>
                      <a:pt x="48" y="34"/>
                    </a:cubicBezTo>
                    <a:cubicBezTo>
                      <a:pt x="48" y="34"/>
                      <a:pt x="54" y="28"/>
                      <a:pt x="64" y="28"/>
                    </a:cubicBezTo>
                    <a:cubicBezTo>
                      <a:pt x="76" y="28"/>
                      <a:pt x="84" y="37"/>
                      <a:pt x="84" y="53"/>
                    </a:cubicBezTo>
                    <a:cubicBezTo>
                      <a:pt x="84" y="80"/>
                      <a:pt x="84" y="80"/>
                      <a:pt x="84" y="80"/>
                    </a:cubicBezTo>
                    <a:cubicBezTo>
                      <a:pt x="64" y="80"/>
                      <a:pt x="64" y="80"/>
                      <a:pt x="64" y="80"/>
                    </a:cubicBezTo>
                    <a:cubicBezTo>
                      <a:pt x="64" y="52"/>
                      <a:pt x="64" y="52"/>
                      <a:pt x="64" y="52"/>
                    </a:cubicBezTo>
                    <a:cubicBezTo>
                      <a:pt x="64" y="48"/>
                      <a:pt x="61" y="44"/>
                      <a:pt x="56"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Oval 20"/>
              <p:cNvSpPr/>
              <p:nvPr/>
            </p:nvSpPr>
            <p:spPr>
              <a:xfrm>
                <a:off x="1649140" y="5478349"/>
                <a:ext cx="404812" cy="4048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2049083" y="5534025"/>
              <a:ext cx="349136" cy="349136"/>
              <a:chOff x="2346173" y="5478349"/>
              <a:chExt cx="404812" cy="404812"/>
            </a:xfrm>
          </p:grpSpPr>
          <p:sp>
            <p:nvSpPr>
              <p:cNvPr id="13" name="Freeform 162"/>
              <p:cNvSpPr>
                <a:spLocks/>
              </p:cNvSpPr>
              <p:nvPr/>
            </p:nvSpPr>
            <p:spPr bwMode="auto">
              <a:xfrm>
                <a:off x="2435255" y="5590309"/>
                <a:ext cx="226648" cy="180892"/>
              </a:xfrm>
              <a:custGeom>
                <a:avLst/>
                <a:gdLst>
                  <a:gd name="T0" fmla="*/ 90 w 90"/>
                  <a:gd name="T1" fmla="*/ 9 h 72"/>
                  <a:gd name="T2" fmla="*/ 81 w 90"/>
                  <a:gd name="T3" fmla="*/ 9 h 72"/>
                  <a:gd name="T4" fmla="*/ 86 w 90"/>
                  <a:gd name="T5" fmla="*/ 1 h 72"/>
                  <a:gd name="T6" fmla="*/ 75 w 90"/>
                  <a:gd name="T7" fmla="*/ 6 h 72"/>
                  <a:gd name="T8" fmla="*/ 61 w 90"/>
                  <a:gd name="T9" fmla="*/ 0 h 72"/>
                  <a:gd name="T10" fmla="*/ 43 w 90"/>
                  <a:gd name="T11" fmla="*/ 18 h 72"/>
                  <a:gd name="T12" fmla="*/ 44 w 90"/>
                  <a:gd name="T13" fmla="*/ 22 h 72"/>
                  <a:gd name="T14" fmla="*/ 6 w 90"/>
                  <a:gd name="T15" fmla="*/ 3 h 72"/>
                  <a:gd name="T16" fmla="*/ 4 w 90"/>
                  <a:gd name="T17" fmla="*/ 12 h 72"/>
                  <a:gd name="T18" fmla="*/ 12 w 90"/>
                  <a:gd name="T19" fmla="*/ 28 h 72"/>
                  <a:gd name="T20" fmla="*/ 4 w 90"/>
                  <a:gd name="T21" fmla="*/ 25 h 72"/>
                  <a:gd name="T22" fmla="*/ 4 w 90"/>
                  <a:gd name="T23" fmla="*/ 26 h 72"/>
                  <a:gd name="T24" fmla="*/ 18 w 90"/>
                  <a:gd name="T25" fmla="*/ 43 h 72"/>
                  <a:gd name="T26" fmla="*/ 10 w 90"/>
                  <a:gd name="T27" fmla="*/ 44 h 72"/>
                  <a:gd name="T28" fmla="*/ 27 w 90"/>
                  <a:gd name="T29" fmla="*/ 56 h 72"/>
                  <a:gd name="T30" fmla="*/ 0 w 90"/>
                  <a:gd name="T31" fmla="*/ 64 h 72"/>
                  <a:gd name="T32" fmla="*/ 28 w 90"/>
                  <a:gd name="T33" fmla="*/ 72 h 72"/>
                  <a:gd name="T34" fmla="*/ 80 w 90"/>
                  <a:gd name="T35" fmla="*/ 20 h 72"/>
                  <a:gd name="T36" fmla="*/ 80 w 90"/>
                  <a:gd name="T37" fmla="*/ 18 h 72"/>
                  <a:gd name="T38" fmla="*/ 90 w 90"/>
                  <a:gd name="T3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90" y="9"/>
                    </a:moveTo>
                    <a:cubicBezTo>
                      <a:pt x="87" y="11"/>
                      <a:pt x="84" y="11"/>
                      <a:pt x="81" y="9"/>
                    </a:cubicBezTo>
                    <a:cubicBezTo>
                      <a:pt x="85" y="7"/>
                      <a:pt x="85" y="6"/>
                      <a:pt x="86" y="1"/>
                    </a:cubicBezTo>
                    <a:cubicBezTo>
                      <a:pt x="83" y="3"/>
                      <a:pt x="79" y="5"/>
                      <a:pt x="75" y="6"/>
                    </a:cubicBezTo>
                    <a:cubicBezTo>
                      <a:pt x="71" y="2"/>
                      <a:pt x="67" y="0"/>
                      <a:pt x="61" y="0"/>
                    </a:cubicBezTo>
                    <a:cubicBezTo>
                      <a:pt x="51" y="0"/>
                      <a:pt x="43" y="8"/>
                      <a:pt x="43" y="18"/>
                    </a:cubicBezTo>
                    <a:cubicBezTo>
                      <a:pt x="43" y="20"/>
                      <a:pt x="43" y="21"/>
                      <a:pt x="44" y="22"/>
                    </a:cubicBezTo>
                    <a:cubicBezTo>
                      <a:pt x="29" y="22"/>
                      <a:pt x="15" y="14"/>
                      <a:pt x="6" y="3"/>
                    </a:cubicBezTo>
                    <a:cubicBezTo>
                      <a:pt x="5" y="6"/>
                      <a:pt x="4" y="9"/>
                      <a:pt x="4" y="12"/>
                    </a:cubicBezTo>
                    <a:cubicBezTo>
                      <a:pt x="4" y="19"/>
                      <a:pt x="7" y="24"/>
                      <a:pt x="12" y="28"/>
                    </a:cubicBezTo>
                    <a:cubicBezTo>
                      <a:pt x="9" y="27"/>
                      <a:pt x="6" y="27"/>
                      <a:pt x="4" y="25"/>
                    </a:cubicBezTo>
                    <a:cubicBezTo>
                      <a:pt x="4" y="25"/>
                      <a:pt x="4" y="25"/>
                      <a:pt x="4" y="26"/>
                    </a:cubicBezTo>
                    <a:cubicBezTo>
                      <a:pt x="4" y="34"/>
                      <a:pt x="10" y="42"/>
                      <a:pt x="18" y="43"/>
                    </a:cubicBezTo>
                    <a:cubicBezTo>
                      <a:pt x="15" y="44"/>
                      <a:pt x="13" y="44"/>
                      <a:pt x="10" y="44"/>
                    </a:cubicBezTo>
                    <a:cubicBezTo>
                      <a:pt x="12" y="51"/>
                      <a:pt x="19" y="56"/>
                      <a:pt x="27" y="56"/>
                    </a:cubicBezTo>
                    <a:cubicBezTo>
                      <a:pt x="19" y="62"/>
                      <a:pt x="9" y="65"/>
                      <a:pt x="0" y="64"/>
                    </a:cubicBezTo>
                    <a:cubicBezTo>
                      <a:pt x="8" y="69"/>
                      <a:pt x="18" y="72"/>
                      <a:pt x="28" y="72"/>
                    </a:cubicBezTo>
                    <a:cubicBezTo>
                      <a:pt x="61" y="72"/>
                      <a:pt x="80" y="44"/>
                      <a:pt x="80" y="20"/>
                    </a:cubicBezTo>
                    <a:cubicBezTo>
                      <a:pt x="80" y="19"/>
                      <a:pt x="80" y="19"/>
                      <a:pt x="80" y="18"/>
                    </a:cubicBezTo>
                    <a:cubicBezTo>
                      <a:pt x="83" y="15"/>
                      <a:pt x="87" y="13"/>
                      <a:pt x="9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Oval 21"/>
              <p:cNvSpPr/>
              <p:nvPr/>
            </p:nvSpPr>
            <p:spPr>
              <a:xfrm>
                <a:off x="2346173" y="5478349"/>
                <a:ext cx="404812" cy="4048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2597571" y="5534025"/>
              <a:ext cx="349136" cy="349136"/>
              <a:chOff x="3043207" y="5478349"/>
              <a:chExt cx="404812" cy="404812"/>
            </a:xfrm>
          </p:grpSpPr>
          <p:grpSp>
            <p:nvGrpSpPr>
              <p:cNvPr id="14" name="Group 13"/>
              <p:cNvGrpSpPr/>
              <p:nvPr/>
            </p:nvGrpSpPr>
            <p:grpSpPr>
              <a:xfrm>
                <a:off x="3134950" y="5564772"/>
                <a:ext cx="221326" cy="231966"/>
                <a:chOff x="2686050" y="1452563"/>
                <a:chExt cx="330200" cy="346075"/>
              </a:xfrm>
              <a:solidFill>
                <a:schemeClr val="bg1"/>
              </a:solidFill>
            </p:grpSpPr>
            <p:sp>
              <p:nvSpPr>
                <p:cNvPr id="15" name="Freeform 184"/>
                <p:cNvSpPr>
                  <a:spLocks/>
                </p:cNvSpPr>
                <p:nvPr/>
              </p:nvSpPr>
              <p:spPr bwMode="auto">
                <a:xfrm>
                  <a:off x="2722563" y="1452563"/>
                  <a:ext cx="104775" cy="142875"/>
                </a:xfrm>
                <a:custGeom>
                  <a:avLst/>
                  <a:gdLst>
                    <a:gd name="T0" fmla="*/ 28 w 28"/>
                    <a:gd name="T1" fmla="*/ 3 h 38"/>
                    <a:gd name="T2" fmla="*/ 27 w 28"/>
                    <a:gd name="T3" fmla="*/ 1 h 38"/>
                    <a:gd name="T4" fmla="*/ 25 w 28"/>
                    <a:gd name="T5" fmla="*/ 1 h 38"/>
                    <a:gd name="T6" fmla="*/ 14 w 28"/>
                    <a:gd name="T7" fmla="*/ 15 h 38"/>
                    <a:gd name="T8" fmla="*/ 3 w 28"/>
                    <a:gd name="T9" fmla="*/ 1 h 38"/>
                    <a:gd name="T10" fmla="*/ 1 w 28"/>
                    <a:gd name="T11" fmla="*/ 1 h 38"/>
                    <a:gd name="T12" fmla="*/ 0 w 28"/>
                    <a:gd name="T13" fmla="*/ 3 h 38"/>
                    <a:gd name="T14" fmla="*/ 12 w 28"/>
                    <a:gd name="T15" fmla="*/ 19 h 38"/>
                    <a:gd name="T16" fmla="*/ 12 w 28"/>
                    <a:gd name="T17" fmla="*/ 36 h 38"/>
                    <a:gd name="T18" fmla="*/ 14 w 28"/>
                    <a:gd name="T19" fmla="*/ 38 h 38"/>
                    <a:gd name="T20" fmla="*/ 16 w 28"/>
                    <a:gd name="T21" fmla="*/ 36 h 38"/>
                    <a:gd name="T22" fmla="*/ 16 w 28"/>
                    <a:gd name="T23" fmla="*/ 19 h 38"/>
                    <a:gd name="T24" fmla="*/ 28 w 28"/>
                    <a:gd name="T25"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28" y="3"/>
                      </a:moveTo>
                      <a:cubicBezTo>
                        <a:pt x="28" y="3"/>
                        <a:pt x="28" y="1"/>
                        <a:pt x="27" y="1"/>
                      </a:cubicBezTo>
                      <a:cubicBezTo>
                        <a:pt x="26" y="0"/>
                        <a:pt x="25" y="0"/>
                        <a:pt x="25" y="1"/>
                      </a:cubicBezTo>
                      <a:cubicBezTo>
                        <a:pt x="14" y="15"/>
                        <a:pt x="14" y="15"/>
                        <a:pt x="14" y="15"/>
                      </a:cubicBezTo>
                      <a:cubicBezTo>
                        <a:pt x="3" y="1"/>
                        <a:pt x="3" y="1"/>
                        <a:pt x="3" y="1"/>
                      </a:cubicBezTo>
                      <a:cubicBezTo>
                        <a:pt x="3" y="0"/>
                        <a:pt x="2" y="0"/>
                        <a:pt x="1" y="1"/>
                      </a:cubicBezTo>
                      <a:cubicBezTo>
                        <a:pt x="0" y="1"/>
                        <a:pt x="0" y="3"/>
                        <a:pt x="0" y="3"/>
                      </a:cubicBezTo>
                      <a:cubicBezTo>
                        <a:pt x="12" y="19"/>
                        <a:pt x="12" y="19"/>
                        <a:pt x="12" y="19"/>
                      </a:cubicBezTo>
                      <a:cubicBezTo>
                        <a:pt x="12" y="36"/>
                        <a:pt x="12" y="36"/>
                        <a:pt x="12" y="36"/>
                      </a:cubicBezTo>
                      <a:cubicBezTo>
                        <a:pt x="12" y="37"/>
                        <a:pt x="13" y="38"/>
                        <a:pt x="14" y="38"/>
                      </a:cubicBezTo>
                      <a:cubicBezTo>
                        <a:pt x="15" y="38"/>
                        <a:pt x="16" y="37"/>
                        <a:pt x="16" y="36"/>
                      </a:cubicBezTo>
                      <a:cubicBezTo>
                        <a:pt x="16" y="19"/>
                        <a:pt x="16" y="19"/>
                        <a:pt x="16" y="19"/>
                      </a:cubicBezTo>
                      <a:lnTo>
                        <a:pt x="2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85"/>
                <p:cNvSpPr>
                  <a:spLocks noEditPoints="1"/>
                </p:cNvSpPr>
                <p:nvPr/>
              </p:nvSpPr>
              <p:spPr bwMode="auto">
                <a:xfrm>
                  <a:off x="2813050" y="1490663"/>
                  <a:ext cx="60325" cy="104775"/>
                </a:xfrm>
                <a:custGeom>
                  <a:avLst/>
                  <a:gdLst>
                    <a:gd name="T0" fmla="*/ 8 w 16"/>
                    <a:gd name="T1" fmla="*/ 0 h 28"/>
                    <a:gd name="T2" fmla="*/ 0 w 16"/>
                    <a:gd name="T3" fmla="*/ 8 h 28"/>
                    <a:gd name="T4" fmla="*/ 0 w 16"/>
                    <a:gd name="T5" fmla="*/ 20 h 28"/>
                    <a:gd name="T6" fmla="*/ 8 w 16"/>
                    <a:gd name="T7" fmla="*/ 28 h 28"/>
                    <a:gd name="T8" fmla="*/ 16 w 16"/>
                    <a:gd name="T9" fmla="*/ 20 h 28"/>
                    <a:gd name="T10" fmla="*/ 16 w 16"/>
                    <a:gd name="T11" fmla="*/ 8 h 28"/>
                    <a:gd name="T12" fmla="*/ 8 w 16"/>
                    <a:gd name="T13" fmla="*/ 0 h 28"/>
                    <a:gd name="T14" fmla="*/ 8 w 16"/>
                    <a:gd name="T15" fmla="*/ 24 h 28"/>
                    <a:gd name="T16" fmla="*/ 4 w 16"/>
                    <a:gd name="T17" fmla="*/ 20 h 28"/>
                    <a:gd name="T18" fmla="*/ 4 w 16"/>
                    <a:gd name="T19" fmla="*/ 8 h 28"/>
                    <a:gd name="T20" fmla="*/ 8 w 16"/>
                    <a:gd name="T21" fmla="*/ 4 h 28"/>
                    <a:gd name="T22" fmla="*/ 12 w 16"/>
                    <a:gd name="T23" fmla="*/ 8 h 28"/>
                    <a:gd name="T24" fmla="*/ 12 w 16"/>
                    <a:gd name="T25" fmla="*/ 20 h 28"/>
                    <a:gd name="T26" fmla="*/ 8 w 16"/>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8">
                      <a:moveTo>
                        <a:pt x="8" y="0"/>
                      </a:moveTo>
                      <a:cubicBezTo>
                        <a:pt x="4" y="0"/>
                        <a:pt x="0" y="4"/>
                        <a:pt x="0" y="8"/>
                      </a:cubicBezTo>
                      <a:cubicBezTo>
                        <a:pt x="0" y="20"/>
                        <a:pt x="0" y="20"/>
                        <a:pt x="0" y="20"/>
                      </a:cubicBezTo>
                      <a:cubicBezTo>
                        <a:pt x="0" y="24"/>
                        <a:pt x="4" y="28"/>
                        <a:pt x="8" y="28"/>
                      </a:cubicBezTo>
                      <a:cubicBezTo>
                        <a:pt x="12" y="28"/>
                        <a:pt x="16" y="24"/>
                        <a:pt x="16" y="20"/>
                      </a:cubicBezTo>
                      <a:cubicBezTo>
                        <a:pt x="16" y="8"/>
                        <a:pt x="16" y="8"/>
                        <a:pt x="16" y="8"/>
                      </a:cubicBezTo>
                      <a:cubicBezTo>
                        <a:pt x="16" y="4"/>
                        <a:pt x="12" y="0"/>
                        <a:pt x="8" y="0"/>
                      </a:cubicBezTo>
                      <a:close/>
                      <a:moveTo>
                        <a:pt x="8" y="24"/>
                      </a:moveTo>
                      <a:cubicBezTo>
                        <a:pt x="6" y="24"/>
                        <a:pt x="4" y="22"/>
                        <a:pt x="4" y="20"/>
                      </a:cubicBezTo>
                      <a:cubicBezTo>
                        <a:pt x="4" y="8"/>
                        <a:pt x="4" y="8"/>
                        <a:pt x="4" y="8"/>
                      </a:cubicBezTo>
                      <a:cubicBezTo>
                        <a:pt x="4" y="6"/>
                        <a:pt x="6" y="4"/>
                        <a:pt x="8" y="4"/>
                      </a:cubicBezTo>
                      <a:cubicBezTo>
                        <a:pt x="10" y="4"/>
                        <a:pt x="12" y="6"/>
                        <a:pt x="12" y="8"/>
                      </a:cubicBezTo>
                      <a:cubicBezTo>
                        <a:pt x="12" y="20"/>
                        <a:pt x="12" y="20"/>
                        <a:pt x="12" y="20"/>
                      </a:cubicBezTo>
                      <a:cubicBezTo>
                        <a:pt x="12" y="22"/>
                        <a:pt x="10" y="24"/>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86"/>
                <p:cNvSpPr>
                  <a:spLocks/>
                </p:cNvSpPr>
                <p:nvPr/>
              </p:nvSpPr>
              <p:spPr bwMode="auto">
                <a:xfrm>
                  <a:off x="2887663" y="1490663"/>
                  <a:ext cx="76200" cy="104775"/>
                </a:xfrm>
                <a:custGeom>
                  <a:avLst/>
                  <a:gdLst>
                    <a:gd name="T0" fmla="*/ 20 w 20"/>
                    <a:gd name="T1" fmla="*/ 18 h 28"/>
                    <a:gd name="T2" fmla="*/ 20 w 20"/>
                    <a:gd name="T3" fmla="*/ 2 h 28"/>
                    <a:gd name="T4" fmla="*/ 18 w 20"/>
                    <a:gd name="T5" fmla="*/ 0 h 28"/>
                    <a:gd name="T6" fmla="*/ 16 w 20"/>
                    <a:gd name="T7" fmla="*/ 2 h 28"/>
                    <a:gd name="T8" fmla="*/ 16 w 20"/>
                    <a:gd name="T9" fmla="*/ 18 h 28"/>
                    <a:gd name="T10" fmla="*/ 10 w 20"/>
                    <a:gd name="T11" fmla="*/ 24 h 28"/>
                    <a:gd name="T12" fmla="*/ 6 w 20"/>
                    <a:gd name="T13" fmla="*/ 22 h 28"/>
                    <a:gd name="T14" fmla="*/ 4 w 20"/>
                    <a:gd name="T15" fmla="*/ 18 h 28"/>
                    <a:gd name="T16" fmla="*/ 4 w 20"/>
                    <a:gd name="T17" fmla="*/ 2 h 28"/>
                    <a:gd name="T18" fmla="*/ 2 w 20"/>
                    <a:gd name="T19" fmla="*/ 0 h 28"/>
                    <a:gd name="T20" fmla="*/ 0 w 20"/>
                    <a:gd name="T21" fmla="*/ 2 h 28"/>
                    <a:gd name="T22" fmla="*/ 0 w 20"/>
                    <a:gd name="T23" fmla="*/ 18 h 28"/>
                    <a:gd name="T24" fmla="*/ 3 w 20"/>
                    <a:gd name="T25" fmla="*/ 25 h 28"/>
                    <a:gd name="T26" fmla="*/ 10 w 20"/>
                    <a:gd name="T27" fmla="*/ 28 h 28"/>
                    <a:gd name="T28" fmla="*/ 10 w 20"/>
                    <a:gd name="T29" fmla="*/ 28 h 28"/>
                    <a:gd name="T30" fmla="*/ 16 w 20"/>
                    <a:gd name="T31" fmla="*/ 26 h 28"/>
                    <a:gd name="T32" fmla="*/ 18 w 20"/>
                    <a:gd name="T33" fmla="*/ 28 h 28"/>
                    <a:gd name="T34" fmla="*/ 20 w 20"/>
                    <a:gd name="T35" fmla="*/ 26 h 28"/>
                    <a:gd name="T36" fmla="*/ 20 w 20"/>
                    <a:gd name="T37" fmla="*/ 18 h 28"/>
                    <a:gd name="T38" fmla="*/ 20 w 20"/>
                    <a:gd name="T3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8">
                      <a:moveTo>
                        <a:pt x="20" y="18"/>
                      </a:moveTo>
                      <a:cubicBezTo>
                        <a:pt x="20" y="2"/>
                        <a:pt x="20" y="2"/>
                        <a:pt x="20" y="2"/>
                      </a:cubicBezTo>
                      <a:cubicBezTo>
                        <a:pt x="20" y="1"/>
                        <a:pt x="19" y="0"/>
                        <a:pt x="18" y="0"/>
                      </a:cubicBezTo>
                      <a:cubicBezTo>
                        <a:pt x="17" y="0"/>
                        <a:pt x="16" y="1"/>
                        <a:pt x="16" y="2"/>
                      </a:cubicBezTo>
                      <a:cubicBezTo>
                        <a:pt x="16" y="18"/>
                        <a:pt x="16" y="18"/>
                        <a:pt x="16" y="18"/>
                      </a:cubicBezTo>
                      <a:cubicBezTo>
                        <a:pt x="16" y="21"/>
                        <a:pt x="13" y="24"/>
                        <a:pt x="10" y="24"/>
                      </a:cubicBezTo>
                      <a:cubicBezTo>
                        <a:pt x="8" y="24"/>
                        <a:pt x="7" y="23"/>
                        <a:pt x="6" y="22"/>
                      </a:cubicBezTo>
                      <a:cubicBezTo>
                        <a:pt x="5" y="21"/>
                        <a:pt x="4" y="20"/>
                        <a:pt x="4" y="18"/>
                      </a:cubicBezTo>
                      <a:cubicBezTo>
                        <a:pt x="4" y="2"/>
                        <a:pt x="4" y="2"/>
                        <a:pt x="4" y="2"/>
                      </a:cubicBezTo>
                      <a:cubicBezTo>
                        <a:pt x="4" y="1"/>
                        <a:pt x="3" y="0"/>
                        <a:pt x="2" y="0"/>
                      </a:cubicBezTo>
                      <a:cubicBezTo>
                        <a:pt x="1" y="0"/>
                        <a:pt x="0" y="1"/>
                        <a:pt x="0" y="2"/>
                      </a:cubicBezTo>
                      <a:cubicBezTo>
                        <a:pt x="0" y="18"/>
                        <a:pt x="0" y="18"/>
                        <a:pt x="0" y="18"/>
                      </a:cubicBezTo>
                      <a:cubicBezTo>
                        <a:pt x="0" y="21"/>
                        <a:pt x="1" y="23"/>
                        <a:pt x="3" y="25"/>
                      </a:cubicBezTo>
                      <a:cubicBezTo>
                        <a:pt x="5" y="27"/>
                        <a:pt x="7" y="28"/>
                        <a:pt x="10" y="28"/>
                      </a:cubicBezTo>
                      <a:cubicBezTo>
                        <a:pt x="10" y="28"/>
                        <a:pt x="10" y="28"/>
                        <a:pt x="10" y="28"/>
                      </a:cubicBezTo>
                      <a:cubicBezTo>
                        <a:pt x="12" y="28"/>
                        <a:pt x="14" y="27"/>
                        <a:pt x="16" y="26"/>
                      </a:cubicBezTo>
                      <a:cubicBezTo>
                        <a:pt x="16" y="27"/>
                        <a:pt x="17" y="28"/>
                        <a:pt x="18" y="28"/>
                      </a:cubicBezTo>
                      <a:cubicBezTo>
                        <a:pt x="19" y="28"/>
                        <a:pt x="20" y="27"/>
                        <a:pt x="20" y="26"/>
                      </a:cubicBezTo>
                      <a:cubicBezTo>
                        <a:pt x="20" y="18"/>
                        <a:pt x="20" y="18"/>
                        <a:pt x="20" y="18"/>
                      </a:cubicBezTo>
                      <a:cubicBezTo>
                        <a:pt x="20" y="18"/>
                        <a:pt x="20" y="18"/>
                        <a:pt x="2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87"/>
                <p:cNvSpPr>
                  <a:spLocks/>
                </p:cNvSpPr>
                <p:nvPr/>
              </p:nvSpPr>
              <p:spPr bwMode="auto">
                <a:xfrm>
                  <a:off x="2873375" y="1701800"/>
                  <a:ext cx="14288" cy="44450"/>
                </a:xfrm>
                <a:custGeom>
                  <a:avLst/>
                  <a:gdLst>
                    <a:gd name="T0" fmla="*/ 2 w 4"/>
                    <a:gd name="T1" fmla="*/ 0 h 12"/>
                    <a:gd name="T2" fmla="*/ 0 w 4"/>
                    <a:gd name="T3" fmla="*/ 2 h 12"/>
                    <a:gd name="T4" fmla="*/ 0 w 4"/>
                    <a:gd name="T5" fmla="*/ 10 h 12"/>
                    <a:gd name="T6" fmla="*/ 2 w 4"/>
                    <a:gd name="T7" fmla="*/ 12 h 12"/>
                    <a:gd name="T8" fmla="*/ 4 w 4"/>
                    <a:gd name="T9" fmla="*/ 10 h 12"/>
                    <a:gd name="T10" fmla="*/ 4 w 4"/>
                    <a:gd name="T11" fmla="*/ 2 h 12"/>
                    <a:gd name="T12" fmla="*/ 2 w 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2" y="0"/>
                      </a:moveTo>
                      <a:cubicBezTo>
                        <a:pt x="1" y="0"/>
                        <a:pt x="0" y="1"/>
                        <a:pt x="0" y="2"/>
                      </a:cubicBezTo>
                      <a:cubicBezTo>
                        <a:pt x="0" y="10"/>
                        <a:pt x="0" y="10"/>
                        <a:pt x="0" y="10"/>
                      </a:cubicBezTo>
                      <a:cubicBezTo>
                        <a:pt x="0" y="11"/>
                        <a:pt x="1" y="12"/>
                        <a:pt x="2" y="12"/>
                      </a:cubicBezTo>
                      <a:cubicBezTo>
                        <a:pt x="3" y="12"/>
                        <a:pt x="4" y="11"/>
                        <a:pt x="4" y="10"/>
                      </a:cubicBezTo>
                      <a:cubicBezTo>
                        <a:pt x="4" y="2"/>
                        <a:pt x="4" y="2"/>
                        <a:pt x="4" y="2"/>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88"/>
                <p:cNvSpPr>
                  <a:spLocks/>
                </p:cNvSpPr>
                <p:nvPr/>
              </p:nvSpPr>
              <p:spPr bwMode="auto">
                <a:xfrm>
                  <a:off x="2933700" y="1701800"/>
                  <a:ext cx="14288" cy="14288"/>
                </a:xfrm>
                <a:custGeom>
                  <a:avLst/>
                  <a:gdLst>
                    <a:gd name="T0" fmla="*/ 4 w 4"/>
                    <a:gd name="T1" fmla="*/ 2 h 4"/>
                    <a:gd name="T2" fmla="*/ 2 w 4"/>
                    <a:gd name="T3" fmla="*/ 0 h 4"/>
                    <a:gd name="T4" fmla="*/ 0 w 4"/>
                    <a:gd name="T5" fmla="*/ 2 h 4"/>
                    <a:gd name="T6" fmla="*/ 0 w 4"/>
                    <a:gd name="T7" fmla="*/ 4 h 4"/>
                    <a:gd name="T8" fmla="*/ 4 w 4"/>
                    <a:gd name="T9" fmla="*/ 4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1"/>
                        <a:pt x="3" y="0"/>
                        <a:pt x="2" y="0"/>
                      </a:cubicBezTo>
                      <a:cubicBezTo>
                        <a:pt x="1" y="0"/>
                        <a:pt x="0" y="1"/>
                        <a:pt x="0" y="2"/>
                      </a:cubicBezTo>
                      <a:cubicBezTo>
                        <a:pt x="0" y="4"/>
                        <a:pt x="0" y="4"/>
                        <a:pt x="0" y="4"/>
                      </a:cubicBezTo>
                      <a:cubicBezTo>
                        <a:pt x="4" y="4"/>
                        <a:pt x="4" y="4"/>
                        <a:pt x="4" y="4"/>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89"/>
                <p:cNvSpPr>
                  <a:spLocks noEditPoints="1"/>
                </p:cNvSpPr>
                <p:nvPr/>
              </p:nvSpPr>
              <p:spPr bwMode="auto">
                <a:xfrm>
                  <a:off x="2686050" y="1633538"/>
                  <a:ext cx="330200" cy="165100"/>
                </a:xfrm>
                <a:custGeom>
                  <a:avLst/>
                  <a:gdLst>
                    <a:gd name="T0" fmla="*/ 72 w 88"/>
                    <a:gd name="T1" fmla="*/ 0 h 44"/>
                    <a:gd name="T2" fmla="*/ 16 w 88"/>
                    <a:gd name="T3" fmla="*/ 0 h 44"/>
                    <a:gd name="T4" fmla="*/ 0 w 88"/>
                    <a:gd name="T5" fmla="*/ 16 h 44"/>
                    <a:gd name="T6" fmla="*/ 0 w 88"/>
                    <a:gd name="T7" fmla="*/ 28 h 44"/>
                    <a:gd name="T8" fmla="*/ 16 w 88"/>
                    <a:gd name="T9" fmla="*/ 44 h 44"/>
                    <a:gd name="T10" fmla="*/ 72 w 88"/>
                    <a:gd name="T11" fmla="*/ 44 h 44"/>
                    <a:gd name="T12" fmla="*/ 88 w 88"/>
                    <a:gd name="T13" fmla="*/ 28 h 44"/>
                    <a:gd name="T14" fmla="*/ 88 w 88"/>
                    <a:gd name="T15" fmla="*/ 16 h 44"/>
                    <a:gd name="T16" fmla="*/ 72 w 88"/>
                    <a:gd name="T17" fmla="*/ 0 h 44"/>
                    <a:gd name="T18" fmla="*/ 28 w 88"/>
                    <a:gd name="T19" fmla="*/ 14 h 44"/>
                    <a:gd name="T20" fmla="*/ 22 w 88"/>
                    <a:gd name="T21" fmla="*/ 14 h 44"/>
                    <a:gd name="T22" fmla="*/ 22 w 88"/>
                    <a:gd name="T23" fmla="*/ 32 h 44"/>
                    <a:gd name="T24" fmla="*/ 20 w 88"/>
                    <a:gd name="T25" fmla="*/ 34 h 44"/>
                    <a:gd name="T26" fmla="*/ 18 w 88"/>
                    <a:gd name="T27" fmla="*/ 32 h 44"/>
                    <a:gd name="T28" fmla="*/ 18 w 88"/>
                    <a:gd name="T29" fmla="*/ 14 h 44"/>
                    <a:gd name="T30" fmla="*/ 12 w 88"/>
                    <a:gd name="T31" fmla="*/ 14 h 44"/>
                    <a:gd name="T32" fmla="*/ 10 w 88"/>
                    <a:gd name="T33" fmla="*/ 12 h 44"/>
                    <a:gd name="T34" fmla="*/ 12 w 88"/>
                    <a:gd name="T35" fmla="*/ 10 h 44"/>
                    <a:gd name="T36" fmla="*/ 28 w 88"/>
                    <a:gd name="T37" fmla="*/ 10 h 44"/>
                    <a:gd name="T38" fmla="*/ 30 w 88"/>
                    <a:gd name="T39" fmla="*/ 12 h 44"/>
                    <a:gd name="T40" fmla="*/ 28 w 88"/>
                    <a:gd name="T41" fmla="*/ 14 h 44"/>
                    <a:gd name="T42" fmla="*/ 40 w 88"/>
                    <a:gd name="T43" fmla="*/ 34 h 44"/>
                    <a:gd name="T44" fmla="*/ 39 w 88"/>
                    <a:gd name="T45" fmla="*/ 33 h 44"/>
                    <a:gd name="T46" fmla="*/ 36 w 88"/>
                    <a:gd name="T47" fmla="*/ 34 h 44"/>
                    <a:gd name="T48" fmla="*/ 30 w 88"/>
                    <a:gd name="T49" fmla="*/ 28 h 44"/>
                    <a:gd name="T50" fmla="*/ 30 w 88"/>
                    <a:gd name="T51" fmla="*/ 16 h 44"/>
                    <a:gd name="T52" fmla="*/ 32 w 88"/>
                    <a:gd name="T53" fmla="*/ 14 h 44"/>
                    <a:gd name="T54" fmla="*/ 34 w 88"/>
                    <a:gd name="T55" fmla="*/ 16 h 44"/>
                    <a:gd name="T56" fmla="*/ 34 w 88"/>
                    <a:gd name="T57" fmla="*/ 28 h 44"/>
                    <a:gd name="T58" fmla="*/ 36 w 88"/>
                    <a:gd name="T59" fmla="*/ 30 h 44"/>
                    <a:gd name="T60" fmla="*/ 38 w 88"/>
                    <a:gd name="T61" fmla="*/ 28 h 44"/>
                    <a:gd name="T62" fmla="*/ 38 w 88"/>
                    <a:gd name="T63" fmla="*/ 16 h 44"/>
                    <a:gd name="T64" fmla="*/ 40 w 88"/>
                    <a:gd name="T65" fmla="*/ 14 h 44"/>
                    <a:gd name="T66" fmla="*/ 42 w 88"/>
                    <a:gd name="T67" fmla="*/ 16 h 44"/>
                    <a:gd name="T68" fmla="*/ 42 w 88"/>
                    <a:gd name="T69" fmla="*/ 32 h 44"/>
                    <a:gd name="T70" fmla="*/ 40 w 88"/>
                    <a:gd name="T71" fmla="*/ 34 h 44"/>
                    <a:gd name="T72" fmla="*/ 58 w 88"/>
                    <a:gd name="T73" fmla="*/ 28 h 44"/>
                    <a:gd name="T74" fmla="*/ 52 w 88"/>
                    <a:gd name="T75" fmla="*/ 34 h 44"/>
                    <a:gd name="T76" fmla="*/ 49 w 88"/>
                    <a:gd name="T77" fmla="*/ 33 h 44"/>
                    <a:gd name="T78" fmla="*/ 48 w 88"/>
                    <a:gd name="T79" fmla="*/ 34 h 44"/>
                    <a:gd name="T80" fmla="*/ 46 w 88"/>
                    <a:gd name="T81" fmla="*/ 32 h 44"/>
                    <a:gd name="T82" fmla="*/ 46 w 88"/>
                    <a:gd name="T83" fmla="*/ 8 h 44"/>
                    <a:gd name="T84" fmla="*/ 48 w 88"/>
                    <a:gd name="T85" fmla="*/ 6 h 44"/>
                    <a:gd name="T86" fmla="*/ 50 w 88"/>
                    <a:gd name="T87" fmla="*/ 8 h 44"/>
                    <a:gd name="T88" fmla="*/ 50 w 88"/>
                    <a:gd name="T89" fmla="*/ 14 h 44"/>
                    <a:gd name="T90" fmla="*/ 52 w 88"/>
                    <a:gd name="T91" fmla="*/ 14 h 44"/>
                    <a:gd name="T92" fmla="*/ 58 w 88"/>
                    <a:gd name="T93" fmla="*/ 20 h 44"/>
                    <a:gd name="T94" fmla="*/ 58 w 88"/>
                    <a:gd name="T95" fmla="*/ 28 h 44"/>
                    <a:gd name="T96" fmla="*/ 68 w 88"/>
                    <a:gd name="T97" fmla="*/ 34 h 44"/>
                    <a:gd name="T98" fmla="*/ 62 w 88"/>
                    <a:gd name="T99" fmla="*/ 28 h 44"/>
                    <a:gd name="T100" fmla="*/ 62 w 88"/>
                    <a:gd name="T101" fmla="*/ 20 h 44"/>
                    <a:gd name="T102" fmla="*/ 68 w 88"/>
                    <a:gd name="T103" fmla="*/ 14 h 44"/>
                    <a:gd name="T104" fmla="*/ 74 w 88"/>
                    <a:gd name="T105" fmla="*/ 20 h 44"/>
                    <a:gd name="T106" fmla="*/ 74 w 88"/>
                    <a:gd name="T107" fmla="*/ 24 h 44"/>
                    <a:gd name="T108" fmla="*/ 72 w 88"/>
                    <a:gd name="T109" fmla="*/ 26 h 44"/>
                    <a:gd name="T110" fmla="*/ 66 w 88"/>
                    <a:gd name="T111" fmla="*/ 26 h 44"/>
                    <a:gd name="T112" fmla="*/ 66 w 88"/>
                    <a:gd name="T113" fmla="*/ 28 h 44"/>
                    <a:gd name="T114" fmla="*/ 68 w 88"/>
                    <a:gd name="T115" fmla="*/ 30 h 44"/>
                    <a:gd name="T116" fmla="*/ 71 w 88"/>
                    <a:gd name="T117" fmla="*/ 29 h 44"/>
                    <a:gd name="T118" fmla="*/ 73 w 88"/>
                    <a:gd name="T119" fmla="*/ 27 h 44"/>
                    <a:gd name="T120" fmla="*/ 75 w 88"/>
                    <a:gd name="T121" fmla="*/ 29 h 44"/>
                    <a:gd name="T122" fmla="*/ 68 w 88"/>
                    <a:gd name="T123"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44">
                      <a:moveTo>
                        <a:pt x="72" y="0"/>
                      </a:moveTo>
                      <a:cubicBezTo>
                        <a:pt x="16" y="0"/>
                        <a:pt x="16" y="0"/>
                        <a:pt x="16" y="0"/>
                      </a:cubicBezTo>
                      <a:cubicBezTo>
                        <a:pt x="7" y="0"/>
                        <a:pt x="0" y="7"/>
                        <a:pt x="0" y="16"/>
                      </a:cubicBezTo>
                      <a:cubicBezTo>
                        <a:pt x="0" y="28"/>
                        <a:pt x="0" y="28"/>
                        <a:pt x="0" y="28"/>
                      </a:cubicBezTo>
                      <a:cubicBezTo>
                        <a:pt x="0" y="37"/>
                        <a:pt x="7" y="44"/>
                        <a:pt x="16" y="44"/>
                      </a:cubicBezTo>
                      <a:cubicBezTo>
                        <a:pt x="72" y="44"/>
                        <a:pt x="72" y="44"/>
                        <a:pt x="72" y="44"/>
                      </a:cubicBezTo>
                      <a:cubicBezTo>
                        <a:pt x="81" y="44"/>
                        <a:pt x="88" y="37"/>
                        <a:pt x="88" y="28"/>
                      </a:cubicBezTo>
                      <a:cubicBezTo>
                        <a:pt x="88" y="16"/>
                        <a:pt x="88" y="16"/>
                        <a:pt x="88" y="16"/>
                      </a:cubicBezTo>
                      <a:cubicBezTo>
                        <a:pt x="88" y="7"/>
                        <a:pt x="81" y="0"/>
                        <a:pt x="72" y="0"/>
                      </a:cubicBezTo>
                      <a:close/>
                      <a:moveTo>
                        <a:pt x="28" y="14"/>
                      </a:moveTo>
                      <a:cubicBezTo>
                        <a:pt x="22" y="14"/>
                        <a:pt x="22" y="14"/>
                        <a:pt x="22" y="14"/>
                      </a:cubicBezTo>
                      <a:cubicBezTo>
                        <a:pt x="22" y="32"/>
                        <a:pt x="22" y="32"/>
                        <a:pt x="22" y="32"/>
                      </a:cubicBezTo>
                      <a:cubicBezTo>
                        <a:pt x="22" y="33"/>
                        <a:pt x="21" y="34"/>
                        <a:pt x="20" y="34"/>
                      </a:cubicBezTo>
                      <a:cubicBezTo>
                        <a:pt x="19" y="34"/>
                        <a:pt x="18" y="33"/>
                        <a:pt x="18" y="32"/>
                      </a:cubicBezTo>
                      <a:cubicBezTo>
                        <a:pt x="18" y="14"/>
                        <a:pt x="18" y="14"/>
                        <a:pt x="18" y="14"/>
                      </a:cubicBezTo>
                      <a:cubicBezTo>
                        <a:pt x="12" y="14"/>
                        <a:pt x="12" y="14"/>
                        <a:pt x="12" y="14"/>
                      </a:cubicBezTo>
                      <a:cubicBezTo>
                        <a:pt x="11" y="14"/>
                        <a:pt x="10" y="13"/>
                        <a:pt x="10" y="12"/>
                      </a:cubicBezTo>
                      <a:cubicBezTo>
                        <a:pt x="10" y="11"/>
                        <a:pt x="11" y="10"/>
                        <a:pt x="12" y="10"/>
                      </a:cubicBezTo>
                      <a:cubicBezTo>
                        <a:pt x="28" y="10"/>
                        <a:pt x="28" y="10"/>
                        <a:pt x="28" y="10"/>
                      </a:cubicBezTo>
                      <a:cubicBezTo>
                        <a:pt x="29" y="10"/>
                        <a:pt x="30" y="11"/>
                        <a:pt x="30" y="12"/>
                      </a:cubicBezTo>
                      <a:cubicBezTo>
                        <a:pt x="30" y="13"/>
                        <a:pt x="29" y="14"/>
                        <a:pt x="28" y="14"/>
                      </a:cubicBezTo>
                      <a:close/>
                      <a:moveTo>
                        <a:pt x="40" y="34"/>
                      </a:moveTo>
                      <a:cubicBezTo>
                        <a:pt x="40" y="34"/>
                        <a:pt x="39" y="33"/>
                        <a:pt x="39" y="33"/>
                      </a:cubicBezTo>
                      <a:cubicBezTo>
                        <a:pt x="38" y="34"/>
                        <a:pt x="37" y="34"/>
                        <a:pt x="36" y="34"/>
                      </a:cubicBezTo>
                      <a:cubicBezTo>
                        <a:pt x="33" y="34"/>
                        <a:pt x="30" y="31"/>
                        <a:pt x="30" y="28"/>
                      </a:cubicBezTo>
                      <a:cubicBezTo>
                        <a:pt x="30" y="16"/>
                        <a:pt x="30" y="16"/>
                        <a:pt x="30" y="16"/>
                      </a:cubicBezTo>
                      <a:cubicBezTo>
                        <a:pt x="30" y="15"/>
                        <a:pt x="31" y="14"/>
                        <a:pt x="32" y="14"/>
                      </a:cubicBezTo>
                      <a:cubicBezTo>
                        <a:pt x="33" y="14"/>
                        <a:pt x="34" y="15"/>
                        <a:pt x="34" y="16"/>
                      </a:cubicBezTo>
                      <a:cubicBezTo>
                        <a:pt x="34" y="28"/>
                        <a:pt x="34" y="28"/>
                        <a:pt x="34" y="28"/>
                      </a:cubicBezTo>
                      <a:cubicBezTo>
                        <a:pt x="34" y="29"/>
                        <a:pt x="35" y="30"/>
                        <a:pt x="36" y="30"/>
                      </a:cubicBezTo>
                      <a:cubicBezTo>
                        <a:pt x="37" y="30"/>
                        <a:pt x="38" y="29"/>
                        <a:pt x="38" y="28"/>
                      </a:cubicBezTo>
                      <a:cubicBezTo>
                        <a:pt x="38" y="16"/>
                        <a:pt x="38" y="16"/>
                        <a:pt x="38" y="16"/>
                      </a:cubicBezTo>
                      <a:cubicBezTo>
                        <a:pt x="38" y="15"/>
                        <a:pt x="39" y="14"/>
                        <a:pt x="40" y="14"/>
                      </a:cubicBezTo>
                      <a:cubicBezTo>
                        <a:pt x="41" y="14"/>
                        <a:pt x="42" y="15"/>
                        <a:pt x="42" y="16"/>
                      </a:cubicBezTo>
                      <a:cubicBezTo>
                        <a:pt x="42" y="32"/>
                        <a:pt x="42" y="32"/>
                        <a:pt x="42" y="32"/>
                      </a:cubicBezTo>
                      <a:cubicBezTo>
                        <a:pt x="42" y="33"/>
                        <a:pt x="41" y="34"/>
                        <a:pt x="40" y="34"/>
                      </a:cubicBezTo>
                      <a:close/>
                      <a:moveTo>
                        <a:pt x="58" y="28"/>
                      </a:moveTo>
                      <a:cubicBezTo>
                        <a:pt x="58" y="31"/>
                        <a:pt x="55" y="34"/>
                        <a:pt x="52" y="34"/>
                      </a:cubicBezTo>
                      <a:cubicBezTo>
                        <a:pt x="51" y="34"/>
                        <a:pt x="50" y="34"/>
                        <a:pt x="49" y="33"/>
                      </a:cubicBezTo>
                      <a:cubicBezTo>
                        <a:pt x="49" y="34"/>
                        <a:pt x="49" y="34"/>
                        <a:pt x="48" y="34"/>
                      </a:cubicBezTo>
                      <a:cubicBezTo>
                        <a:pt x="47" y="34"/>
                        <a:pt x="46" y="33"/>
                        <a:pt x="46" y="32"/>
                      </a:cubicBezTo>
                      <a:cubicBezTo>
                        <a:pt x="46" y="8"/>
                        <a:pt x="46" y="8"/>
                        <a:pt x="46" y="8"/>
                      </a:cubicBezTo>
                      <a:cubicBezTo>
                        <a:pt x="46" y="7"/>
                        <a:pt x="47" y="6"/>
                        <a:pt x="48" y="6"/>
                      </a:cubicBezTo>
                      <a:cubicBezTo>
                        <a:pt x="49" y="6"/>
                        <a:pt x="50" y="7"/>
                        <a:pt x="50" y="8"/>
                      </a:cubicBezTo>
                      <a:cubicBezTo>
                        <a:pt x="50" y="14"/>
                        <a:pt x="50" y="14"/>
                        <a:pt x="50" y="14"/>
                      </a:cubicBezTo>
                      <a:cubicBezTo>
                        <a:pt x="51" y="14"/>
                        <a:pt x="51" y="14"/>
                        <a:pt x="52" y="14"/>
                      </a:cubicBezTo>
                      <a:cubicBezTo>
                        <a:pt x="55" y="14"/>
                        <a:pt x="58" y="17"/>
                        <a:pt x="58" y="20"/>
                      </a:cubicBezTo>
                      <a:lnTo>
                        <a:pt x="58" y="28"/>
                      </a:lnTo>
                      <a:close/>
                      <a:moveTo>
                        <a:pt x="68" y="34"/>
                      </a:moveTo>
                      <a:cubicBezTo>
                        <a:pt x="65" y="34"/>
                        <a:pt x="62" y="31"/>
                        <a:pt x="62" y="28"/>
                      </a:cubicBezTo>
                      <a:cubicBezTo>
                        <a:pt x="62" y="20"/>
                        <a:pt x="62" y="20"/>
                        <a:pt x="62" y="20"/>
                      </a:cubicBezTo>
                      <a:cubicBezTo>
                        <a:pt x="62" y="17"/>
                        <a:pt x="65" y="14"/>
                        <a:pt x="68" y="14"/>
                      </a:cubicBezTo>
                      <a:cubicBezTo>
                        <a:pt x="71" y="14"/>
                        <a:pt x="74" y="17"/>
                        <a:pt x="74" y="20"/>
                      </a:cubicBezTo>
                      <a:cubicBezTo>
                        <a:pt x="74" y="24"/>
                        <a:pt x="74" y="24"/>
                        <a:pt x="74" y="24"/>
                      </a:cubicBezTo>
                      <a:cubicBezTo>
                        <a:pt x="74" y="25"/>
                        <a:pt x="73" y="26"/>
                        <a:pt x="72" y="26"/>
                      </a:cubicBezTo>
                      <a:cubicBezTo>
                        <a:pt x="66" y="26"/>
                        <a:pt x="66" y="26"/>
                        <a:pt x="66" y="26"/>
                      </a:cubicBezTo>
                      <a:cubicBezTo>
                        <a:pt x="66" y="28"/>
                        <a:pt x="66" y="28"/>
                        <a:pt x="66" y="28"/>
                      </a:cubicBezTo>
                      <a:cubicBezTo>
                        <a:pt x="66" y="29"/>
                        <a:pt x="67" y="30"/>
                        <a:pt x="68" y="30"/>
                      </a:cubicBezTo>
                      <a:cubicBezTo>
                        <a:pt x="69" y="30"/>
                        <a:pt x="71" y="30"/>
                        <a:pt x="71" y="29"/>
                      </a:cubicBezTo>
                      <a:cubicBezTo>
                        <a:pt x="71" y="28"/>
                        <a:pt x="72" y="27"/>
                        <a:pt x="73" y="27"/>
                      </a:cubicBezTo>
                      <a:cubicBezTo>
                        <a:pt x="74" y="27"/>
                        <a:pt x="75" y="28"/>
                        <a:pt x="75" y="29"/>
                      </a:cubicBezTo>
                      <a:cubicBezTo>
                        <a:pt x="75" y="32"/>
                        <a:pt x="72" y="34"/>
                        <a:pt x="6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3" name="Oval 22"/>
              <p:cNvSpPr/>
              <p:nvPr/>
            </p:nvSpPr>
            <p:spPr>
              <a:xfrm>
                <a:off x="3043207" y="5478349"/>
                <a:ext cx="404812" cy="4048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7039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474024" y="676231"/>
            <a:ext cx="11042582" cy="4401205"/>
          </a:xfrm>
          <a:prstGeom prst="rect">
            <a:avLst/>
          </a:prstGeom>
          <a:noFill/>
        </p:spPr>
        <p:txBody>
          <a:bodyPr wrap="square" rtlCol="0">
            <a:spAutoFit/>
          </a:bodyPr>
          <a:lstStyle/>
          <a:p>
            <a:r>
              <a:rPr lang="en-US" sz="4000" b="1" i="1" dirty="0">
                <a:latin typeface="Tw Cen MT" panose="020B0602020104020603" pitchFamily="34" charset="77"/>
              </a:rPr>
              <a:t>6. Choose the best answer.</a:t>
            </a:r>
          </a:p>
          <a:p>
            <a:r>
              <a:rPr lang="en-US" sz="4000" b="1" dirty="0">
                <a:latin typeface="Tw Cen MT" panose="020B0602020104020603" pitchFamily="34" charset="77"/>
              </a:rPr>
              <a:t>I’m light as a feather, yet the strongest man can’t hold me for more than 5 minutes. What am I?</a:t>
            </a:r>
            <a:endParaRPr lang="en-US" sz="4000" b="1" i="1" dirty="0">
              <a:latin typeface="Tw Cen MT" panose="020B0602020104020603" pitchFamily="34" charset="77"/>
            </a:endParaRPr>
          </a:p>
          <a:p>
            <a:pPr marL="742950" indent="-742950">
              <a:buAutoNum type="alphaLcPeriod"/>
            </a:pPr>
            <a:r>
              <a:rPr lang="en-US" sz="4000" dirty="0">
                <a:latin typeface="Tw Cen MT" panose="020B0602020104020603" pitchFamily="34" charset="77"/>
              </a:rPr>
              <a:t>A ton of bricks </a:t>
            </a:r>
          </a:p>
          <a:p>
            <a:pPr marL="742950" indent="-742950">
              <a:buAutoNum type="alphaLcPeriod"/>
            </a:pPr>
            <a:r>
              <a:rPr lang="en-US" sz="4000" dirty="0">
                <a:latin typeface="Tw Cen MT" panose="020B0602020104020603" pitchFamily="34" charset="77"/>
              </a:rPr>
              <a:t>A policy</a:t>
            </a:r>
          </a:p>
          <a:p>
            <a:pPr marL="742950" indent="-742950">
              <a:buAutoNum type="alphaLcPeriod"/>
            </a:pPr>
            <a:r>
              <a:rPr lang="en-US" sz="4000" dirty="0">
                <a:latin typeface="Tw Cen MT" panose="020B0602020104020603" pitchFamily="34" charset="77"/>
              </a:rPr>
              <a:t>A sexy woman</a:t>
            </a:r>
          </a:p>
          <a:p>
            <a:pPr marL="742950" indent="-742950">
              <a:buAutoNum type="alphaLcPeriod"/>
            </a:pPr>
            <a:r>
              <a:rPr lang="en-US" sz="4000" dirty="0">
                <a:latin typeface="Tw Cen MT" panose="020B0602020104020603" pitchFamily="34" charset="77"/>
              </a:rPr>
              <a:t>A breath</a:t>
            </a:r>
          </a:p>
        </p:txBody>
      </p:sp>
      <p:pic>
        <p:nvPicPr>
          <p:cNvPr id="3" name="Picture 2">
            <a:extLst>
              <a:ext uri="{FF2B5EF4-FFF2-40B4-BE49-F238E27FC236}">
                <a16:creationId xmlns:a16="http://schemas.microsoft.com/office/drawing/2014/main" id="{738DBFD8-397C-1840-9B37-B95F48EA471A}"/>
              </a:ext>
            </a:extLst>
          </p:cNvPr>
          <p:cNvPicPr>
            <a:picLocks noChangeAspect="1"/>
          </p:cNvPicPr>
          <p:nvPr/>
        </p:nvPicPr>
        <p:blipFill>
          <a:blip r:embed="rId3"/>
          <a:stretch>
            <a:fillRect/>
          </a:stretch>
        </p:blipFill>
        <p:spPr>
          <a:xfrm>
            <a:off x="347900" y="4374309"/>
            <a:ext cx="898955" cy="703127"/>
          </a:xfrm>
          <a:prstGeom prst="rect">
            <a:avLst/>
          </a:prstGeom>
        </p:spPr>
      </p:pic>
    </p:spTree>
    <p:extLst>
      <p:ext uri="{BB962C8B-B14F-4D97-AF65-F5344CB8AC3E}">
        <p14:creationId xmlns:p14="http://schemas.microsoft.com/office/powerpoint/2010/main" val="235417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536029" y="1718441"/>
            <a:ext cx="11042582" cy="3170099"/>
          </a:xfrm>
          <a:prstGeom prst="rect">
            <a:avLst/>
          </a:prstGeom>
          <a:noFill/>
        </p:spPr>
        <p:txBody>
          <a:bodyPr wrap="square" rtlCol="0">
            <a:spAutoFit/>
          </a:bodyPr>
          <a:lstStyle/>
          <a:p>
            <a:r>
              <a:rPr lang="en-US" sz="4000" b="1" i="1" dirty="0">
                <a:latin typeface="Tw Cen MT" panose="020B0602020104020603" pitchFamily="34" charset="77"/>
              </a:rPr>
              <a:t>7. Fill in the gaps with suitable word</a:t>
            </a:r>
          </a:p>
          <a:p>
            <a:endParaRPr lang="en-US" sz="4000" dirty="0">
              <a:latin typeface="Tw Cen MT" panose="020B0602020104020603" pitchFamily="34" charset="77"/>
            </a:endParaRPr>
          </a:p>
          <a:p>
            <a:r>
              <a:rPr lang="en-US" sz="4000" dirty="0">
                <a:latin typeface="Tw Cen MT" panose="020B0602020104020603" pitchFamily="34" charset="77"/>
              </a:rPr>
              <a:t>Maximizing customer’s </a:t>
            </a:r>
            <a:r>
              <a:rPr lang="en-US" sz="4000" b="1" dirty="0">
                <a:latin typeface="Tw Cen MT" panose="020B0602020104020603" pitchFamily="34" charset="77"/>
              </a:rPr>
              <a:t>s</a:t>
            </a:r>
            <a:r>
              <a:rPr lang="en-US" sz="4000" dirty="0">
                <a:latin typeface="Tw Cen MT" panose="020B0602020104020603" pitchFamily="34" charset="77"/>
              </a:rPr>
              <a:t>_ _ _ _ _ _ _ _ _ _ _ is the ultimate goal of any service organization.</a:t>
            </a:r>
            <a:br>
              <a:rPr lang="en-US" sz="4000" dirty="0">
                <a:latin typeface="Tw Cen MT" panose="020B0602020104020603" pitchFamily="34" charset="77"/>
              </a:rPr>
            </a:br>
            <a:endParaRPr lang="en-US" sz="4000" dirty="0">
              <a:latin typeface="Tw Cen MT" panose="020B0602020104020603" pitchFamily="34" charset="77"/>
            </a:endParaRPr>
          </a:p>
        </p:txBody>
      </p:sp>
      <p:sp>
        <p:nvSpPr>
          <p:cNvPr id="5" name="Rounded Rectangle 4">
            <a:extLst>
              <a:ext uri="{FF2B5EF4-FFF2-40B4-BE49-F238E27FC236}">
                <a16:creationId xmlns:a16="http://schemas.microsoft.com/office/drawing/2014/main" id="{1A5F9191-A8AF-F74B-B992-EA79EE63D7FE}"/>
              </a:ext>
            </a:extLst>
          </p:cNvPr>
          <p:cNvSpPr/>
          <p:nvPr/>
        </p:nvSpPr>
        <p:spPr>
          <a:xfrm>
            <a:off x="5239072" y="2979401"/>
            <a:ext cx="3667993" cy="6481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Tw Cen MT" panose="020B0602020104020603" pitchFamily="34" charset="77"/>
              </a:rPr>
              <a:t>satisfaction</a:t>
            </a:r>
          </a:p>
        </p:txBody>
      </p:sp>
    </p:spTree>
    <p:extLst>
      <p:ext uri="{BB962C8B-B14F-4D97-AF65-F5344CB8AC3E}">
        <p14:creationId xmlns:p14="http://schemas.microsoft.com/office/powerpoint/2010/main" val="31033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474024" y="676231"/>
            <a:ext cx="11042582" cy="5016758"/>
          </a:xfrm>
          <a:prstGeom prst="rect">
            <a:avLst/>
          </a:prstGeom>
          <a:noFill/>
        </p:spPr>
        <p:txBody>
          <a:bodyPr wrap="square" rtlCol="0">
            <a:spAutoFit/>
          </a:bodyPr>
          <a:lstStyle/>
          <a:p>
            <a:r>
              <a:rPr lang="en-US" sz="4000" b="1" i="1" dirty="0">
                <a:latin typeface="Tw Cen MT" panose="020B0602020104020603" pitchFamily="34" charset="77"/>
              </a:rPr>
              <a:t>8. Choose the best answer.</a:t>
            </a:r>
          </a:p>
          <a:p>
            <a:r>
              <a:rPr lang="en-US" sz="4000" dirty="0">
                <a:latin typeface="Tw Cen MT" panose="020B0602020104020603" pitchFamily="34" charset="77"/>
              </a:rPr>
              <a:t>I don’t think that helpdesk technician is ________at all. He kept interrupting me when tried to explain my problem. </a:t>
            </a:r>
          </a:p>
          <a:p>
            <a:pPr marL="742950" indent="-742950">
              <a:buAutoNum type="alphaLcPeriod"/>
            </a:pPr>
            <a:r>
              <a:rPr lang="en-US" sz="4000" dirty="0">
                <a:latin typeface="Tw Cen MT" panose="020B0602020104020603" pitchFamily="34" charset="77"/>
              </a:rPr>
              <a:t>empathetic </a:t>
            </a:r>
          </a:p>
          <a:p>
            <a:pPr marL="742950" indent="-742950">
              <a:buAutoNum type="alphaLcPeriod"/>
            </a:pPr>
            <a:r>
              <a:rPr lang="en-US" sz="4000" dirty="0">
                <a:latin typeface="Tw Cen MT" panose="020B0602020104020603" pitchFamily="34" charset="77"/>
              </a:rPr>
              <a:t>satisfying </a:t>
            </a:r>
          </a:p>
          <a:p>
            <a:pPr marL="742950" indent="-742950">
              <a:buAutoNum type="alphaLcPeriod"/>
            </a:pPr>
            <a:r>
              <a:rPr lang="en-US" sz="4000" dirty="0">
                <a:latin typeface="Tw Cen MT" panose="020B0602020104020603" pitchFamily="34" charset="77"/>
              </a:rPr>
              <a:t>professional </a:t>
            </a:r>
          </a:p>
          <a:p>
            <a:pPr marL="742950" indent="-742950">
              <a:buAutoNum type="alphaLcPeriod"/>
            </a:pPr>
            <a:r>
              <a:rPr lang="en-US" sz="4000" dirty="0">
                <a:latin typeface="Tw Cen MT" panose="020B0602020104020603" pitchFamily="34" charset="77"/>
              </a:rPr>
              <a:t>dedicated</a:t>
            </a:r>
          </a:p>
        </p:txBody>
      </p:sp>
      <p:pic>
        <p:nvPicPr>
          <p:cNvPr id="3" name="Picture 2">
            <a:extLst>
              <a:ext uri="{FF2B5EF4-FFF2-40B4-BE49-F238E27FC236}">
                <a16:creationId xmlns:a16="http://schemas.microsoft.com/office/drawing/2014/main" id="{738DBFD8-397C-1840-9B37-B95F48EA471A}"/>
              </a:ext>
            </a:extLst>
          </p:cNvPr>
          <p:cNvPicPr>
            <a:picLocks noChangeAspect="1"/>
          </p:cNvPicPr>
          <p:nvPr/>
        </p:nvPicPr>
        <p:blipFill>
          <a:blip r:embed="rId3"/>
          <a:stretch>
            <a:fillRect/>
          </a:stretch>
        </p:blipFill>
        <p:spPr>
          <a:xfrm>
            <a:off x="474024" y="4329534"/>
            <a:ext cx="898955" cy="703127"/>
          </a:xfrm>
          <a:prstGeom prst="rect">
            <a:avLst/>
          </a:prstGeom>
        </p:spPr>
      </p:pic>
    </p:spTree>
    <p:extLst>
      <p:ext uri="{BB962C8B-B14F-4D97-AF65-F5344CB8AC3E}">
        <p14:creationId xmlns:p14="http://schemas.microsoft.com/office/powerpoint/2010/main" val="24130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474024" y="676231"/>
            <a:ext cx="11042582" cy="1323439"/>
          </a:xfrm>
          <a:prstGeom prst="rect">
            <a:avLst/>
          </a:prstGeom>
          <a:noFill/>
        </p:spPr>
        <p:txBody>
          <a:bodyPr wrap="square" rtlCol="0">
            <a:spAutoFit/>
          </a:bodyPr>
          <a:lstStyle/>
          <a:p>
            <a:r>
              <a:rPr lang="en-US" sz="4000" b="1" dirty="0">
                <a:latin typeface="Tw Cen MT" panose="020B0602020104020603" pitchFamily="34" charset="77"/>
              </a:rPr>
              <a:t>9. What occurs twice in a week, once in a year, but never in a day?</a:t>
            </a:r>
            <a:endParaRPr lang="en-US" sz="4000" b="1" i="1" dirty="0">
              <a:latin typeface="Tw Cen MT" panose="020B0602020104020603" pitchFamily="34" charset="77"/>
            </a:endParaRPr>
          </a:p>
        </p:txBody>
      </p:sp>
      <p:sp>
        <p:nvSpPr>
          <p:cNvPr id="4" name="TextBox 3">
            <a:extLst>
              <a:ext uri="{FF2B5EF4-FFF2-40B4-BE49-F238E27FC236}">
                <a16:creationId xmlns:a16="http://schemas.microsoft.com/office/drawing/2014/main" id="{714049F8-246B-5A46-96C1-93002DD45D25}"/>
              </a:ext>
            </a:extLst>
          </p:cNvPr>
          <p:cNvSpPr txBox="1"/>
          <p:nvPr/>
        </p:nvSpPr>
        <p:spPr>
          <a:xfrm>
            <a:off x="474024" y="2106828"/>
            <a:ext cx="5021118" cy="1015663"/>
          </a:xfrm>
          <a:prstGeom prst="rect">
            <a:avLst/>
          </a:prstGeom>
          <a:noFill/>
        </p:spPr>
        <p:txBody>
          <a:bodyPr wrap="none" rtlCol="0">
            <a:spAutoFit/>
          </a:bodyPr>
          <a:lstStyle/>
          <a:p>
            <a:r>
              <a:rPr lang="en-US" sz="6000" dirty="0">
                <a:latin typeface="Tw Cen MT" panose="020B0602020104020603" pitchFamily="34" charset="77"/>
              </a:rPr>
              <a:t>Key: the letter E</a:t>
            </a:r>
          </a:p>
        </p:txBody>
      </p:sp>
    </p:spTree>
    <p:extLst>
      <p:ext uri="{BB962C8B-B14F-4D97-AF65-F5344CB8AC3E}">
        <p14:creationId xmlns:p14="http://schemas.microsoft.com/office/powerpoint/2010/main" val="4169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536029" y="1718441"/>
            <a:ext cx="11042582" cy="3785652"/>
          </a:xfrm>
          <a:prstGeom prst="rect">
            <a:avLst/>
          </a:prstGeom>
          <a:noFill/>
        </p:spPr>
        <p:txBody>
          <a:bodyPr wrap="square" rtlCol="0">
            <a:spAutoFit/>
          </a:bodyPr>
          <a:lstStyle/>
          <a:p>
            <a:r>
              <a:rPr lang="en-US" sz="4000" b="1" i="1" dirty="0">
                <a:latin typeface="Tw Cen MT" panose="020B0602020104020603" pitchFamily="34" charset="77"/>
              </a:rPr>
              <a:t>10. Fill in the gaps with suitable word</a:t>
            </a:r>
          </a:p>
          <a:p>
            <a:endParaRPr lang="en-US" sz="4000" dirty="0">
              <a:latin typeface="Tw Cen MT" panose="020B0602020104020603" pitchFamily="34" charset="77"/>
            </a:endParaRPr>
          </a:p>
          <a:p>
            <a:r>
              <a:rPr lang="en-US" sz="4000" dirty="0">
                <a:latin typeface="Tw Cen MT" panose="020B0602020104020603" pitchFamily="34" charset="77"/>
              </a:rPr>
              <a:t>We purchased some </a:t>
            </a:r>
            <a:r>
              <a:rPr lang="en-US" sz="4000" b="1" dirty="0">
                <a:latin typeface="Tw Cen MT" panose="020B0602020104020603" pitchFamily="34" charset="77"/>
              </a:rPr>
              <a:t>b</a:t>
            </a:r>
            <a:r>
              <a:rPr lang="en-US" sz="4000" dirty="0">
                <a:latin typeface="Tw Cen MT" panose="020B0602020104020603" pitchFamily="34" charset="77"/>
              </a:rPr>
              <a:t>_ _ _ _ </a:t>
            </a:r>
            <a:r>
              <a:rPr lang="en-US" sz="4000" b="1" dirty="0">
                <a:latin typeface="Tw Cen MT" panose="020B0602020104020603" pitchFamily="34" charset="77"/>
              </a:rPr>
              <a:t>h</a:t>
            </a:r>
            <a:r>
              <a:rPr lang="en-US" sz="4000" dirty="0">
                <a:latin typeface="Tw Cen MT" panose="020B0602020104020603" pitchFamily="34" charset="77"/>
              </a:rPr>
              <a:t>_ _ _ _ from an Indian outsourcing company and we ask them for support whenever we need.</a:t>
            </a:r>
            <a:br>
              <a:rPr lang="en-US" sz="4000" dirty="0">
                <a:latin typeface="Tw Cen MT" panose="020B0602020104020603" pitchFamily="34" charset="77"/>
              </a:rPr>
            </a:br>
            <a:endParaRPr lang="en-US" sz="4000" dirty="0">
              <a:latin typeface="Tw Cen MT" panose="020B0602020104020603" pitchFamily="34" charset="77"/>
            </a:endParaRPr>
          </a:p>
        </p:txBody>
      </p:sp>
      <p:sp>
        <p:nvSpPr>
          <p:cNvPr id="5" name="Rounded Rectangle 4">
            <a:extLst>
              <a:ext uri="{FF2B5EF4-FFF2-40B4-BE49-F238E27FC236}">
                <a16:creationId xmlns:a16="http://schemas.microsoft.com/office/drawing/2014/main" id="{1A5F9191-A8AF-F74B-B992-EA79EE63D7FE}"/>
              </a:ext>
            </a:extLst>
          </p:cNvPr>
          <p:cNvSpPr/>
          <p:nvPr/>
        </p:nvSpPr>
        <p:spPr>
          <a:xfrm>
            <a:off x="4844934" y="2963090"/>
            <a:ext cx="3495026" cy="6481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Tw Cen MT" panose="020B0602020104020603" pitchFamily="34" charset="77"/>
              </a:rPr>
              <a:t>block hours</a:t>
            </a:r>
          </a:p>
        </p:txBody>
      </p:sp>
    </p:spTree>
    <p:extLst>
      <p:ext uri="{BB962C8B-B14F-4D97-AF65-F5344CB8AC3E}">
        <p14:creationId xmlns:p14="http://schemas.microsoft.com/office/powerpoint/2010/main" val="181704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474024" y="676231"/>
            <a:ext cx="11042582" cy="1323439"/>
          </a:xfrm>
          <a:prstGeom prst="rect">
            <a:avLst/>
          </a:prstGeom>
          <a:noFill/>
        </p:spPr>
        <p:txBody>
          <a:bodyPr wrap="square" rtlCol="0">
            <a:spAutoFit/>
          </a:bodyPr>
          <a:lstStyle/>
          <a:p>
            <a:r>
              <a:rPr lang="en-US" sz="4000" b="1" dirty="0">
                <a:latin typeface="Tw Cen MT" panose="020B0602020104020603" pitchFamily="34" charset="77"/>
              </a:rPr>
              <a:t>11. I am what I am, but if you know what I am, then I’m no longer what I am. What am I?</a:t>
            </a:r>
            <a:endParaRPr lang="en-US" sz="4000" b="1" i="1" dirty="0">
              <a:latin typeface="Tw Cen MT" panose="020B0602020104020603" pitchFamily="34" charset="77"/>
            </a:endParaRPr>
          </a:p>
        </p:txBody>
      </p:sp>
      <p:sp>
        <p:nvSpPr>
          <p:cNvPr id="4" name="TextBox 3">
            <a:extLst>
              <a:ext uri="{FF2B5EF4-FFF2-40B4-BE49-F238E27FC236}">
                <a16:creationId xmlns:a16="http://schemas.microsoft.com/office/drawing/2014/main" id="{714049F8-246B-5A46-96C1-93002DD45D25}"/>
              </a:ext>
            </a:extLst>
          </p:cNvPr>
          <p:cNvSpPr txBox="1"/>
          <p:nvPr/>
        </p:nvSpPr>
        <p:spPr>
          <a:xfrm>
            <a:off x="474024" y="2413337"/>
            <a:ext cx="4144276" cy="1015663"/>
          </a:xfrm>
          <a:prstGeom prst="rect">
            <a:avLst/>
          </a:prstGeom>
          <a:noFill/>
        </p:spPr>
        <p:txBody>
          <a:bodyPr wrap="none" rtlCol="0">
            <a:spAutoFit/>
          </a:bodyPr>
          <a:lstStyle/>
          <a:p>
            <a:r>
              <a:rPr lang="en-US" sz="6000" dirty="0">
                <a:latin typeface="Tw Cen MT" panose="020B0602020104020603" pitchFamily="34" charset="77"/>
              </a:rPr>
              <a:t>Key: a secret</a:t>
            </a:r>
          </a:p>
        </p:txBody>
      </p:sp>
    </p:spTree>
    <p:extLst>
      <p:ext uri="{BB962C8B-B14F-4D97-AF65-F5344CB8AC3E}">
        <p14:creationId xmlns:p14="http://schemas.microsoft.com/office/powerpoint/2010/main" val="99359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474024" y="676231"/>
            <a:ext cx="11042582" cy="4401205"/>
          </a:xfrm>
          <a:prstGeom prst="rect">
            <a:avLst/>
          </a:prstGeom>
          <a:noFill/>
        </p:spPr>
        <p:txBody>
          <a:bodyPr wrap="square" rtlCol="0">
            <a:spAutoFit/>
          </a:bodyPr>
          <a:lstStyle/>
          <a:p>
            <a:r>
              <a:rPr lang="en-US" sz="4000" b="1" i="1" dirty="0">
                <a:latin typeface="Tw Cen MT" panose="020B0602020104020603" pitchFamily="34" charset="77"/>
              </a:rPr>
              <a:t>12. Choose the best answer.</a:t>
            </a:r>
          </a:p>
          <a:p>
            <a:r>
              <a:rPr lang="en-US" sz="4000" dirty="0">
                <a:latin typeface="Tw Cen MT" panose="020B0602020104020603" pitchFamily="34" charset="77"/>
              </a:rPr>
              <a:t>Milestone promises to provide a ______ of any computer-related incidents within 48 hours.</a:t>
            </a:r>
            <a:endParaRPr lang="en-US" sz="4000" b="1" i="1" dirty="0">
              <a:latin typeface="Tw Cen MT" panose="020B0602020104020603" pitchFamily="34" charset="77"/>
            </a:endParaRPr>
          </a:p>
          <a:p>
            <a:pPr marL="742950" indent="-742950">
              <a:buAutoNum type="alphaLcPeriod"/>
            </a:pPr>
            <a:r>
              <a:rPr lang="en-US" sz="4000" dirty="0">
                <a:latin typeface="Tw Cen MT" panose="020B0602020104020603" pitchFamily="34" charset="77"/>
              </a:rPr>
              <a:t>resolution </a:t>
            </a:r>
          </a:p>
          <a:p>
            <a:pPr marL="742950" indent="-742950">
              <a:buAutoNum type="alphaLcPeriod"/>
            </a:pPr>
            <a:r>
              <a:rPr lang="en-US" sz="4000" dirty="0">
                <a:latin typeface="Tw Cen MT" panose="020B0602020104020603" pitchFamily="34" charset="77"/>
              </a:rPr>
              <a:t>complexity </a:t>
            </a:r>
          </a:p>
          <a:p>
            <a:pPr marL="742950" indent="-742950">
              <a:buAutoNum type="alphaLcPeriod"/>
            </a:pPr>
            <a:r>
              <a:rPr lang="en-US" sz="4000" dirty="0">
                <a:latin typeface="Tw Cen MT" panose="020B0602020104020603" pitchFamily="34" charset="77"/>
              </a:rPr>
              <a:t>Infrastructure</a:t>
            </a:r>
          </a:p>
          <a:p>
            <a:pPr marL="742950" indent="-742950">
              <a:buAutoNum type="alphaLcPeriod"/>
            </a:pPr>
            <a:r>
              <a:rPr lang="en-US" sz="4000" dirty="0">
                <a:latin typeface="Tw Cen MT" panose="020B0602020104020603" pitchFamily="34" charset="77"/>
              </a:rPr>
              <a:t>vulnerability</a:t>
            </a:r>
          </a:p>
        </p:txBody>
      </p:sp>
      <p:pic>
        <p:nvPicPr>
          <p:cNvPr id="3" name="Picture 2">
            <a:extLst>
              <a:ext uri="{FF2B5EF4-FFF2-40B4-BE49-F238E27FC236}">
                <a16:creationId xmlns:a16="http://schemas.microsoft.com/office/drawing/2014/main" id="{738DBFD8-397C-1840-9B37-B95F48EA471A}"/>
              </a:ext>
            </a:extLst>
          </p:cNvPr>
          <p:cNvPicPr>
            <a:picLocks noChangeAspect="1"/>
          </p:cNvPicPr>
          <p:nvPr/>
        </p:nvPicPr>
        <p:blipFill>
          <a:blip r:embed="rId3"/>
          <a:stretch>
            <a:fillRect/>
          </a:stretch>
        </p:blipFill>
        <p:spPr>
          <a:xfrm>
            <a:off x="363665" y="2495615"/>
            <a:ext cx="898955" cy="703127"/>
          </a:xfrm>
          <a:prstGeom prst="rect">
            <a:avLst/>
          </a:prstGeom>
        </p:spPr>
      </p:pic>
    </p:spTree>
    <p:extLst>
      <p:ext uri="{BB962C8B-B14F-4D97-AF65-F5344CB8AC3E}">
        <p14:creationId xmlns:p14="http://schemas.microsoft.com/office/powerpoint/2010/main" val="299060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474024" y="676231"/>
            <a:ext cx="11042582" cy="5016758"/>
          </a:xfrm>
          <a:prstGeom prst="rect">
            <a:avLst/>
          </a:prstGeom>
          <a:noFill/>
        </p:spPr>
        <p:txBody>
          <a:bodyPr wrap="square" rtlCol="0">
            <a:spAutoFit/>
          </a:bodyPr>
          <a:lstStyle/>
          <a:p>
            <a:r>
              <a:rPr lang="en-US" sz="4000" b="1" i="1" dirty="0">
                <a:latin typeface="Tw Cen MT" panose="020B0602020104020603" pitchFamily="34" charset="77"/>
              </a:rPr>
              <a:t>13. Choose the best answer.</a:t>
            </a:r>
          </a:p>
          <a:p>
            <a:r>
              <a:rPr lang="en-US" sz="4000" dirty="0">
                <a:latin typeface="Tw Cen MT" panose="020B0602020104020603" pitchFamily="34" charset="77"/>
              </a:rPr>
              <a:t>I think we should consider _______ some of our IT operations because our operations are getting too complex for the IT department to handle alone.</a:t>
            </a:r>
            <a:endParaRPr lang="en-US" sz="4000" b="1" i="1" dirty="0">
              <a:latin typeface="Tw Cen MT" panose="020B0602020104020603" pitchFamily="34" charset="77"/>
            </a:endParaRPr>
          </a:p>
          <a:p>
            <a:pPr marL="742950" indent="-742950">
              <a:buAutoNum type="alphaLcPeriod"/>
            </a:pPr>
            <a:r>
              <a:rPr lang="en-US" sz="4000" dirty="0">
                <a:latin typeface="Tw Cen MT" panose="020B0602020104020603" pitchFamily="34" charset="77"/>
              </a:rPr>
              <a:t>utilizing</a:t>
            </a:r>
          </a:p>
          <a:p>
            <a:pPr marL="742950" indent="-742950">
              <a:buAutoNum type="alphaLcPeriod"/>
            </a:pPr>
            <a:r>
              <a:rPr lang="en-US" sz="4000" dirty="0">
                <a:latin typeface="Tw Cen MT" panose="020B0602020104020603" pitchFamily="34" charset="77"/>
              </a:rPr>
              <a:t>supporting</a:t>
            </a:r>
          </a:p>
          <a:p>
            <a:pPr marL="742950" indent="-742950">
              <a:buAutoNum type="alphaLcPeriod"/>
            </a:pPr>
            <a:r>
              <a:rPr lang="en-US" sz="4000" dirty="0">
                <a:latin typeface="Tw Cen MT" panose="020B0602020104020603" pitchFamily="34" charset="77"/>
              </a:rPr>
              <a:t>monitoring</a:t>
            </a:r>
          </a:p>
          <a:p>
            <a:pPr marL="742950" indent="-742950">
              <a:buAutoNum type="alphaLcPeriod"/>
            </a:pPr>
            <a:r>
              <a:rPr lang="en-US" sz="4000" dirty="0">
                <a:latin typeface="Tw Cen MT" panose="020B0602020104020603" pitchFamily="34" charset="77"/>
              </a:rPr>
              <a:t>outsourcing</a:t>
            </a:r>
          </a:p>
        </p:txBody>
      </p:sp>
      <p:pic>
        <p:nvPicPr>
          <p:cNvPr id="3" name="Picture 2">
            <a:extLst>
              <a:ext uri="{FF2B5EF4-FFF2-40B4-BE49-F238E27FC236}">
                <a16:creationId xmlns:a16="http://schemas.microsoft.com/office/drawing/2014/main" id="{738DBFD8-397C-1840-9B37-B95F48EA471A}"/>
              </a:ext>
            </a:extLst>
          </p:cNvPr>
          <p:cNvPicPr>
            <a:picLocks noChangeAspect="1"/>
          </p:cNvPicPr>
          <p:nvPr/>
        </p:nvPicPr>
        <p:blipFill>
          <a:blip r:embed="rId3"/>
          <a:stretch>
            <a:fillRect/>
          </a:stretch>
        </p:blipFill>
        <p:spPr>
          <a:xfrm>
            <a:off x="347900" y="5006490"/>
            <a:ext cx="898955" cy="703127"/>
          </a:xfrm>
          <a:prstGeom prst="rect">
            <a:avLst/>
          </a:prstGeom>
        </p:spPr>
      </p:pic>
    </p:spTree>
    <p:extLst>
      <p:ext uri="{BB962C8B-B14F-4D97-AF65-F5344CB8AC3E}">
        <p14:creationId xmlns:p14="http://schemas.microsoft.com/office/powerpoint/2010/main" val="244813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474024" y="676231"/>
            <a:ext cx="11042582" cy="4401205"/>
          </a:xfrm>
          <a:prstGeom prst="rect">
            <a:avLst/>
          </a:prstGeom>
          <a:noFill/>
        </p:spPr>
        <p:txBody>
          <a:bodyPr wrap="square" rtlCol="0">
            <a:spAutoFit/>
          </a:bodyPr>
          <a:lstStyle/>
          <a:p>
            <a:r>
              <a:rPr lang="en-US" sz="4000" b="1" i="1" dirty="0">
                <a:latin typeface="Tw Cen MT" panose="020B0602020104020603" pitchFamily="34" charset="77"/>
              </a:rPr>
              <a:t>14. Choose the best answer.</a:t>
            </a:r>
          </a:p>
          <a:p>
            <a:r>
              <a:rPr lang="en-US" sz="4000" b="1" dirty="0">
                <a:latin typeface="Tw Cen MT" panose="020B0602020104020603" pitchFamily="34" charset="77"/>
              </a:rPr>
              <a:t>I’m full of keys, but I can’t open any doors. What am I?</a:t>
            </a:r>
            <a:endParaRPr lang="en-US" sz="4000" b="1" i="1" dirty="0">
              <a:latin typeface="Tw Cen MT" panose="020B0602020104020603" pitchFamily="34" charset="77"/>
            </a:endParaRPr>
          </a:p>
          <a:p>
            <a:pPr marL="742950" indent="-742950">
              <a:buAutoNum type="alphaLcPeriod"/>
            </a:pPr>
            <a:r>
              <a:rPr lang="en-US" sz="4000" dirty="0">
                <a:latin typeface="Tw Cen MT" panose="020B0602020104020603" pitchFamily="34" charset="77"/>
              </a:rPr>
              <a:t>A notebook </a:t>
            </a:r>
          </a:p>
          <a:p>
            <a:pPr marL="742950" indent="-742950">
              <a:buAutoNum type="alphaLcPeriod"/>
            </a:pPr>
            <a:r>
              <a:rPr lang="en-US" sz="4000" dirty="0">
                <a:latin typeface="Tw Cen MT" panose="020B0602020104020603" pitchFamily="34" charset="77"/>
              </a:rPr>
              <a:t>A piano </a:t>
            </a:r>
          </a:p>
          <a:p>
            <a:pPr marL="742950" indent="-742950">
              <a:buAutoNum type="alphaLcPeriod"/>
            </a:pPr>
            <a:r>
              <a:rPr lang="en-US" sz="4000" dirty="0">
                <a:latin typeface="Tw Cen MT" panose="020B0602020104020603" pitchFamily="34" charset="77"/>
              </a:rPr>
              <a:t>A computer</a:t>
            </a:r>
          </a:p>
          <a:p>
            <a:pPr marL="742950" indent="-742950">
              <a:buAutoNum type="alphaLcPeriod"/>
            </a:pPr>
            <a:r>
              <a:rPr lang="en-US" sz="4000" dirty="0">
                <a:latin typeface="Tw Cen MT" panose="020B0602020104020603" pitchFamily="34" charset="77"/>
              </a:rPr>
              <a:t>A box</a:t>
            </a:r>
          </a:p>
        </p:txBody>
      </p:sp>
      <p:pic>
        <p:nvPicPr>
          <p:cNvPr id="3" name="Picture 2">
            <a:extLst>
              <a:ext uri="{FF2B5EF4-FFF2-40B4-BE49-F238E27FC236}">
                <a16:creationId xmlns:a16="http://schemas.microsoft.com/office/drawing/2014/main" id="{738DBFD8-397C-1840-9B37-B95F48EA471A}"/>
              </a:ext>
            </a:extLst>
          </p:cNvPr>
          <p:cNvPicPr>
            <a:picLocks noChangeAspect="1"/>
          </p:cNvPicPr>
          <p:nvPr/>
        </p:nvPicPr>
        <p:blipFill>
          <a:blip r:embed="rId3"/>
          <a:stretch>
            <a:fillRect/>
          </a:stretch>
        </p:blipFill>
        <p:spPr>
          <a:xfrm>
            <a:off x="474024" y="3205063"/>
            <a:ext cx="898955" cy="703127"/>
          </a:xfrm>
          <a:prstGeom prst="rect">
            <a:avLst/>
          </a:prstGeom>
        </p:spPr>
      </p:pic>
    </p:spTree>
    <p:extLst>
      <p:ext uri="{BB962C8B-B14F-4D97-AF65-F5344CB8AC3E}">
        <p14:creationId xmlns:p14="http://schemas.microsoft.com/office/powerpoint/2010/main" val="104973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474024" y="676231"/>
            <a:ext cx="11042582" cy="707886"/>
          </a:xfrm>
          <a:prstGeom prst="rect">
            <a:avLst/>
          </a:prstGeom>
          <a:noFill/>
        </p:spPr>
        <p:txBody>
          <a:bodyPr wrap="square" rtlCol="0">
            <a:spAutoFit/>
          </a:bodyPr>
          <a:lstStyle/>
          <a:p>
            <a:r>
              <a:rPr lang="en-US" sz="4000" b="1" dirty="0">
                <a:latin typeface="Tw Cen MT" panose="020B0602020104020603" pitchFamily="34" charset="77"/>
              </a:rPr>
              <a:t>15. What can be broken even without a touch?</a:t>
            </a:r>
            <a:endParaRPr lang="en-US" sz="4000" b="1" i="1" dirty="0">
              <a:latin typeface="Tw Cen MT" panose="020B0602020104020603" pitchFamily="34" charset="77"/>
            </a:endParaRPr>
          </a:p>
        </p:txBody>
      </p:sp>
      <p:sp>
        <p:nvSpPr>
          <p:cNvPr id="4" name="TextBox 3">
            <a:extLst>
              <a:ext uri="{FF2B5EF4-FFF2-40B4-BE49-F238E27FC236}">
                <a16:creationId xmlns:a16="http://schemas.microsoft.com/office/drawing/2014/main" id="{714049F8-246B-5A46-96C1-93002DD45D25}"/>
              </a:ext>
            </a:extLst>
          </p:cNvPr>
          <p:cNvSpPr txBox="1"/>
          <p:nvPr/>
        </p:nvSpPr>
        <p:spPr>
          <a:xfrm>
            <a:off x="474024" y="1661115"/>
            <a:ext cx="7322069" cy="1015663"/>
          </a:xfrm>
          <a:prstGeom prst="rect">
            <a:avLst/>
          </a:prstGeom>
          <a:noFill/>
        </p:spPr>
        <p:txBody>
          <a:bodyPr wrap="none" rtlCol="0">
            <a:spAutoFit/>
          </a:bodyPr>
          <a:lstStyle/>
          <a:p>
            <a:r>
              <a:rPr lang="en-US" sz="6000" dirty="0">
                <a:latin typeface="Tw Cen MT" panose="020B0602020104020603" pitchFamily="34" charset="77"/>
              </a:rPr>
              <a:t>Key: a promise/ silence</a:t>
            </a:r>
          </a:p>
        </p:txBody>
      </p:sp>
    </p:spTree>
    <p:extLst>
      <p:ext uri="{BB962C8B-B14F-4D97-AF65-F5344CB8AC3E}">
        <p14:creationId xmlns:p14="http://schemas.microsoft.com/office/powerpoint/2010/main" val="356106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3592330" cy="923330"/>
          </a:xfrm>
          <a:prstGeom prst="rect">
            <a:avLst/>
          </a:prstGeom>
          <a:noFill/>
        </p:spPr>
        <p:txBody>
          <a:bodyPr wrap="none" lIns="0" tIns="0" rIns="0" bIns="0" rtlCol="0">
            <a:spAutoFit/>
          </a:bodyPr>
          <a:lstStyle/>
          <a:p>
            <a:r>
              <a:rPr lang="en-US" sz="6000" dirty="0">
                <a:solidFill>
                  <a:srgbClr val="32425C"/>
                </a:solidFill>
                <a:latin typeface="+mj-lt"/>
              </a:rPr>
              <a:t>Objectives</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656" r="27278"/>
          <a:stretch/>
        </p:blipFill>
        <p:spPr>
          <a:xfrm>
            <a:off x="6734628" y="0"/>
            <a:ext cx="5457371" cy="6858000"/>
          </a:xfrm>
          <a:prstGeom prst="rect">
            <a:avLst/>
          </a:prstGeom>
        </p:spPr>
      </p:pic>
      <p:sp>
        <p:nvSpPr>
          <p:cNvPr id="39" name="Rectangle 38"/>
          <p:cNvSpPr/>
          <p:nvPr/>
        </p:nvSpPr>
        <p:spPr>
          <a:xfrm>
            <a:off x="6729435" y="0"/>
            <a:ext cx="5462564" cy="6857999"/>
          </a:xfrm>
          <a:prstGeom prst="rect">
            <a:avLst/>
          </a:prstGeom>
          <a:gradFill flip="none" rotWithShape="1">
            <a:gsLst>
              <a:gs pos="0">
                <a:schemeClr val="bg1">
                  <a:alpha val="7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5837401" y="0"/>
            <a:ext cx="1420650" cy="6858000"/>
          </a:xfrm>
          <a:custGeom>
            <a:avLst/>
            <a:gdLst>
              <a:gd name="connsiteX0" fmla="*/ 585977 w 1537687"/>
              <a:gd name="connsiteY0" fmla="*/ 0 h 6858000"/>
              <a:gd name="connsiteX1" fmla="*/ 1368880 w 1537687"/>
              <a:gd name="connsiteY1" fmla="*/ 0 h 6858000"/>
              <a:gd name="connsiteX2" fmla="*/ 1373883 w 1537687"/>
              <a:gd name="connsiteY2" fmla="*/ 18103 h 6858000"/>
              <a:gd name="connsiteX3" fmla="*/ 1513436 w 1537687"/>
              <a:gd name="connsiteY3" fmla="*/ 1774664 h 6858000"/>
              <a:gd name="connsiteX4" fmla="*/ 1242006 w 1537687"/>
              <a:gd name="connsiteY4" fmla="*/ 6609767 h 6858000"/>
              <a:gd name="connsiteX5" fmla="*/ 1305969 w 1537687"/>
              <a:gd name="connsiteY5" fmla="*/ 6858000 h 6858000"/>
              <a:gd name="connsiteX6" fmla="*/ 269403 w 1537687"/>
              <a:gd name="connsiteY6" fmla="*/ 6858000 h 6858000"/>
              <a:gd name="connsiteX7" fmla="*/ 264207 w 1537687"/>
              <a:gd name="connsiteY7" fmla="*/ 6846573 h 6858000"/>
              <a:gd name="connsiteX8" fmla="*/ 19853 w 1537687"/>
              <a:gd name="connsiteY8" fmla="*/ 4746914 h 6858000"/>
              <a:gd name="connsiteX9" fmla="*/ 874774 w 1537687"/>
              <a:gd name="connsiteY9" fmla="*/ 1021492 h 6858000"/>
              <a:gd name="connsiteX10" fmla="*/ 665204 w 1537687"/>
              <a:gd name="connsiteY10" fmla="*/ 157889 h 6858000"/>
              <a:gd name="connsiteX11" fmla="*/ 585977 w 153768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687" h="6858000">
                <a:moveTo>
                  <a:pt x="585977" y="0"/>
                </a:moveTo>
                <a:lnTo>
                  <a:pt x="1368880" y="0"/>
                </a:lnTo>
                <a:lnTo>
                  <a:pt x="1373883" y="18103"/>
                </a:lnTo>
                <a:cubicBezTo>
                  <a:pt x="1500291" y="517863"/>
                  <a:pt x="1580470" y="1121717"/>
                  <a:pt x="1513436" y="1774664"/>
                </a:cubicBezTo>
                <a:cubicBezTo>
                  <a:pt x="1345853" y="3407030"/>
                  <a:pt x="846406" y="4856808"/>
                  <a:pt x="1242006" y="6609767"/>
                </a:cubicBezTo>
                <a:lnTo>
                  <a:pt x="1305969" y="6858000"/>
                </a:lnTo>
                <a:lnTo>
                  <a:pt x="269403" y="6858000"/>
                </a:lnTo>
                <a:lnTo>
                  <a:pt x="264207" y="6846573"/>
                </a:lnTo>
                <a:cubicBezTo>
                  <a:pt x="133263" y="6541394"/>
                  <a:pt x="-63261" y="5876595"/>
                  <a:pt x="19853" y="4746914"/>
                </a:cubicBezTo>
                <a:cubicBezTo>
                  <a:pt x="140746" y="3103741"/>
                  <a:pt x="888263" y="2228077"/>
                  <a:pt x="874774" y="1021492"/>
                </a:cubicBezTo>
                <a:cubicBezTo>
                  <a:pt x="871402" y="719846"/>
                  <a:pt x="788164" y="427193"/>
                  <a:pt x="665204" y="157889"/>
                </a:cubicBezTo>
                <a:lnTo>
                  <a:pt x="585977" y="0"/>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6017266" y="0"/>
            <a:ext cx="961052" cy="2223249"/>
          </a:xfrm>
          <a:custGeom>
            <a:avLst/>
            <a:gdLst>
              <a:gd name="connsiteX0" fmla="*/ 0 w 961052"/>
              <a:gd name="connsiteY0" fmla="*/ 0 h 2223249"/>
              <a:gd name="connsiteX1" fmla="*/ 932141 w 961052"/>
              <a:gd name="connsiteY1" fmla="*/ 0 h 2223249"/>
              <a:gd name="connsiteX2" fmla="*/ 943375 w 961052"/>
              <a:gd name="connsiteY2" fmla="*/ 75956 h 2223249"/>
              <a:gd name="connsiteX3" fmla="*/ 937229 w 961052"/>
              <a:gd name="connsiteY3" fmla="*/ 794456 h 2223249"/>
              <a:gd name="connsiteX4" fmla="*/ 643773 w 961052"/>
              <a:gd name="connsiteY4" fmla="*/ 2162806 h 2223249"/>
              <a:gd name="connsiteX5" fmla="*/ 624925 w 961052"/>
              <a:gd name="connsiteY5" fmla="*/ 2223249 h 2223249"/>
              <a:gd name="connsiteX6" fmla="*/ 582163 w 961052"/>
              <a:gd name="connsiteY6" fmla="*/ 1954939 h 2223249"/>
              <a:gd name="connsiteX7" fmla="*/ 30729 w 961052"/>
              <a:gd name="connsiteY7" fmla="*/ 72032 h 2223249"/>
              <a:gd name="connsiteX8" fmla="*/ 0 w 961052"/>
              <a:gd name="connsiteY8" fmla="*/ 0 h 22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052" h="2223249">
                <a:moveTo>
                  <a:pt x="0" y="0"/>
                </a:moveTo>
                <a:lnTo>
                  <a:pt x="932141" y="0"/>
                </a:lnTo>
                <a:lnTo>
                  <a:pt x="943375" y="75956"/>
                </a:lnTo>
                <a:cubicBezTo>
                  <a:pt x="967053" y="290844"/>
                  <a:pt x="968799" y="530369"/>
                  <a:pt x="937229" y="794456"/>
                </a:cubicBezTo>
                <a:cubicBezTo>
                  <a:pt x="874089" y="1322631"/>
                  <a:pt x="764091" y="1765359"/>
                  <a:pt x="643773" y="2162806"/>
                </a:cubicBezTo>
                <a:lnTo>
                  <a:pt x="624925" y="2223249"/>
                </a:lnTo>
                <a:lnTo>
                  <a:pt x="582163" y="1954939"/>
                </a:lnTo>
                <a:cubicBezTo>
                  <a:pt x="460650" y="1299270"/>
                  <a:pt x="263338" y="637264"/>
                  <a:pt x="30729" y="72032"/>
                </a:cubicBezTo>
                <a:lnTo>
                  <a:pt x="0"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6129214" y="2223249"/>
            <a:ext cx="600221" cy="2682801"/>
          </a:xfrm>
          <a:custGeom>
            <a:avLst/>
            <a:gdLst>
              <a:gd name="connsiteX0" fmla="*/ 512978 w 600221"/>
              <a:gd name="connsiteY0" fmla="*/ 0 h 2682801"/>
              <a:gd name="connsiteX1" fmla="*/ 539551 w 600221"/>
              <a:gd name="connsiteY1" fmla="*/ 166732 h 2682801"/>
              <a:gd name="connsiteX2" fmla="*/ 334589 w 600221"/>
              <a:gd name="connsiteY2" fmla="*/ 2357349 h 2682801"/>
              <a:gd name="connsiteX3" fmla="*/ 205180 w 600221"/>
              <a:gd name="connsiteY3" fmla="*/ 2612139 h 2682801"/>
              <a:gd name="connsiteX4" fmla="*/ 174960 w 600221"/>
              <a:gd name="connsiteY4" fmla="*/ 2682801 h 2682801"/>
              <a:gd name="connsiteX5" fmla="*/ 155655 w 600221"/>
              <a:gd name="connsiteY5" fmla="*/ 2635634 h 2682801"/>
              <a:gd name="connsiteX6" fmla="*/ 13414 w 600221"/>
              <a:gd name="connsiteY6" fmla="*/ 1735389 h 2682801"/>
              <a:gd name="connsiteX7" fmla="*/ 470976 w 600221"/>
              <a:gd name="connsiteY7" fmla="*/ 134692 h 2682801"/>
              <a:gd name="connsiteX8" fmla="*/ 512978 w 600221"/>
              <a:gd name="connsiteY8" fmla="*/ 0 h 26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21" h="2682801">
                <a:moveTo>
                  <a:pt x="512978" y="0"/>
                </a:moveTo>
                <a:lnTo>
                  <a:pt x="539551" y="166732"/>
                </a:lnTo>
                <a:cubicBezTo>
                  <a:pt x="653985" y="1030412"/>
                  <a:pt x="617665" y="1842090"/>
                  <a:pt x="334589" y="2357349"/>
                </a:cubicBezTo>
                <a:cubicBezTo>
                  <a:pt x="287284" y="2443375"/>
                  <a:pt x="244265" y="2528374"/>
                  <a:pt x="205180" y="2612139"/>
                </a:cubicBezTo>
                <a:lnTo>
                  <a:pt x="174960" y="2682801"/>
                </a:lnTo>
                <a:lnTo>
                  <a:pt x="155655" y="2635634"/>
                </a:lnTo>
                <a:cubicBezTo>
                  <a:pt x="39333" y="2332209"/>
                  <a:pt x="-30930" y="2033786"/>
                  <a:pt x="13414" y="1735389"/>
                </a:cubicBezTo>
                <a:cubicBezTo>
                  <a:pt x="93235" y="1198274"/>
                  <a:pt x="286863" y="709894"/>
                  <a:pt x="470976" y="134692"/>
                </a:cubicBezTo>
                <a:lnTo>
                  <a:pt x="512978"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970893" y="4906049"/>
            <a:ext cx="1020610" cy="1951950"/>
          </a:xfrm>
          <a:custGeom>
            <a:avLst/>
            <a:gdLst>
              <a:gd name="connsiteX0" fmla="*/ 333281 w 1020610"/>
              <a:gd name="connsiteY0" fmla="*/ 0 h 1951950"/>
              <a:gd name="connsiteX1" fmla="*/ 388749 w 1020610"/>
              <a:gd name="connsiteY1" fmla="*/ 135528 h 1951950"/>
              <a:gd name="connsiteX2" fmla="*/ 1020610 w 1020610"/>
              <a:gd name="connsiteY2" fmla="*/ 1950741 h 1951950"/>
              <a:gd name="connsiteX3" fmla="*/ 1020610 w 1020610"/>
              <a:gd name="connsiteY3" fmla="*/ 1951950 h 1951950"/>
              <a:gd name="connsiteX4" fmla="*/ 32515 w 1020610"/>
              <a:gd name="connsiteY4" fmla="*/ 1951950 h 1951950"/>
              <a:gd name="connsiteX5" fmla="*/ 29320 w 1020610"/>
              <a:gd name="connsiteY5" fmla="*/ 1932141 h 1951950"/>
              <a:gd name="connsiteX6" fmla="*/ 257700 w 1020610"/>
              <a:gd name="connsiteY6" fmla="*/ 176721 h 1951950"/>
              <a:gd name="connsiteX7" fmla="*/ 333281 w 1020610"/>
              <a:gd name="connsiteY7" fmla="*/ 0 h 19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10" h="1951950">
                <a:moveTo>
                  <a:pt x="333281" y="0"/>
                </a:moveTo>
                <a:lnTo>
                  <a:pt x="388749" y="135528"/>
                </a:lnTo>
                <a:cubicBezTo>
                  <a:pt x="636259" y="708576"/>
                  <a:pt x="997498" y="1302710"/>
                  <a:pt x="1020610" y="1950741"/>
                </a:cubicBezTo>
                <a:lnTo>
                  <a:pt x="1020610" y="1951950"/>
                </a:lnTo>
                <a:lnTo>
                  <a:pt x="32515" y="1951950"/>
                </a:lnTo>
                <a:lnTo>
                  <a:pt x="29320" y="1932141"/>
                </a:lnTo>
                <a:cubicBezTo>
                  <a:pt x="-17956" y="1604064"/>
                  <a:pt x="-46126" y="957193"/>
                  <a:pt x="257700" y="176721"/>
                </a:cubicBezTo>
                <a:lnTo>
                  <a:pt x="333281"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458049" y="1712378"/>
            <a:ext cx="5077119" cy="4924425"/>
          </a:xfrm>
          <a:prstGeom prst="rect">
            <a:avLst/>
          </a:prstGeom>
          <a:noFill/>
        </p:spPr>
        <p:txBody>
          <a:bodyPr wrap="square" lIns="0" tIns="0" rIns="0" bIns="0" rtlCol="0">
            <a:spAutoFit/>
          </a:bodyPr>
          <a:lstStyle/>
          <a:p>
            <a:r>
              <a:rPr lang="en-US" sz="3200" b="1" i="1" dirty="0"/>
              <a:t>At the end of this unit, </a:t>
            </a:r>
          </a:p>
          <a:p>
            <a:r>
              <a:rPr lang="en-US" sz="3200" b="1" i="1" dirty="0"/>
              <a:t>you will be able to:</a:t>
            </a:r>
          </a:p>
          <a:p>
            <a:pPr marL="457200" indent="-457200">
              <a:buFont typeface="Wingdings" pitchFamily="2" charset="2"/>
              <a:buChar char="q"/>
            </a:pPr>
            <a:r>
              <a:rPr lang="en-US" sz="3200" dirty="0"/>
              <a:t>Make a telephone conversation or face-to-face conversation to support a customer </a:t>
            </a:r>
          </a:p>
          <a:p>
            <a:pPr marL="457200" indent="-457200">
              <a:buFont typeface="Wingdings" pitchFamily="2" charset="2"/>
              <a:buChar char="q"/>
            </a:pPr>
            <a:r>
              <a:rPr lang="en-US" sz="3200" dirty="0"/>
              <a:t>Talk about the procedure for handling a customer’s inquiry, request or complaint</a:t>
            </a:r>
            <a:endParaRPr lang="en-US" sz="3200" dirty="0">
              <a:solidFill>
                <a:srgbClr val="32425C"/>
              </a:solidFill>
              <a:latin typeface="+mj-lt"/>
            </a:endParaRPr>
          </a:p>
        </p:txBody>
      </p:sp>
    </p:spTree>
    <p:extLst>
      <p:ext uri="{BB962C8B-B14F-4D97-AF65-F5344CB8AC3E}">
        <p14:creationId xmlns:p14="http://schemas.microsoft.com/office/powerpoint/2010/main" val="312079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732746" y="314649"/>
            <a:ext cx="6726506" cy="1107996"/>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Activity 1: Classifying</a:t>
            </a:r>
            <a:r>
              <a:rPr kumimoji="0" lang="en-US" sz="3600" b="1" i="0" u="none" strike="noStrike" kern="1200" cap="none" spc="0" normalizeH="0" noProof="0" dirty="0">
                <a:ln>
                  <a:noFill/>
                </a:ln>
                <a:solidFill>
                  <a:srgbClr val="083D65"/>
                </a:solidFill>
                <a:effectLst/>
                <a:uLnTx/>
                <a:uFillTx/>
                <a:latin typeface="Segoe UI" panose="020B0502040204020203" pitchFamily="34" charset="0"/>
                <a:ea typeface="+mn-ea"/>
                <a:cs typeface="Segoe UI" panose="020B0502040204020203" pitchFamily="34" charset="0"/>
              </a:rPr>
              <a:t> sentences</a:t>
            </a:r>
            <a:endParaRPr kumimoji="0" lang="en-US" sz="36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p:cNvSpPr/>
          <p:nvPr/>
        </p:nvSpPr>
        <p:spPr>
          <a:xfrm>
            <a:off x="1470743" y="1383124"/>
            <a:ext cx="10140018" cy="1384995"/>
          </a:xfrm>
          <a:prstGeom prst="rect">
            <a:avLst/>
          </a:prstGeom>
        </p:spPr>
        <p:txBody>
          <a:bodyPr wrap="square">
            <a:spAutoFit/>
          </a:bodyPr>
          <a:lstStyle/>
          <a:p>
            <a:pPr marL="457200" indent="-457200">
              <a:buFont typeface="Calibri" pitchFamily="34" charset="0"/>
              <a:buChar char="−"/>
            </a:pPr>
            <a:r>
              <a:rPr lang="en-US" sz="2800" dirty="0"/>
              <a:t>Work in pairs</a:t>
            </a:r>
          </a:p>
          <a:p>
            <a:pPr marL="457200" indent="-457200">
              <a:buFont typeface="Calibri" pitchFamily="34" charset="0"/>
              <a:buChar char="−"/>
            </a:pPr>
            <a:r>
              <a:rPr lang="en-US" sz="2800" dirty="0"/>
              <a:t>Put the sentences in the correct categories by writing a letter in the provided boxes</a:t>
            </a:r>
          </a:p>
        </p:txBody>
      </p:sp>
      <p:graphicFrame>
        <p:nvGraphicFramePr>
          <p:cNvPr id="5" name="Table 4"/>
          <p:cNvGraphicFramePr>
            <a:graphicFrameLocks noGrp="1"/>
          </p:cNvGraphicFramePr>
          <p:nvPr>
            <p:extLst>
              <p:ext uri="{D42A27DB-BD31-4B8C-83A1-F6EECF244321}">
                <p14:modId xmlns:p14="http://schemas.microsoft.com/office/powerpoint/2010/main" val="2047534595"/>
              </p:ext>
            </p:extLst>
          </p:nvPr>
        </p:nvGraphicFramePr>
        <p:xfrm>
          <a:off x="1292583" y="3158346"/>
          <a:ext cx="10162018" cy="1719517"/>
        </p:xfrm>
        <a:graphic>
          <a:graphicData uri="http://schemas.openxmlformats.org/drawingml/2006/table">
            <a:tbl>
              <a:tblPr firstRow="1" firstCol="1" bandRow="1">
                <a:tableStyleId>{5FD0F851-EC5A-4D38-B0AD-8093EC10F338}</a:tableStyleId>
              </a:tblPr>
              <a:tblGrid>
                <a:gridCol w="5081009">
                  <a:extLst>
                    <a:ext uri="{9D8B030D-6E8A-4147-A177-3AD203B41FA5}">
                      <a16:colId xmlns:a16="http://schemas.microsoft.com/office/drawing/2014/main" val="20000"/>
                    </a:ext>
                  </a:extLst>
                </a:gridCol>
                <a:gridCol w="5081009">
                  <a:extLst>
                    <a:ext uri="{9D8B030D-6E8A-4147-A177-3AD203B41FA5}">
                      <a16:colId xmlns:a16="http://schemas.microsoft.com/office/drawing/2014/main" val="20001"/>
                    </a:ext>
                  </a:extLst>
                </a:gridCol>
              </a:tblGrid>
              <a:tr h="0">
                <a:tc>
                  <a:txBody>
                    <a:bodyPr/>
                    <a:lstStyle/>
                    <a:p>
                      <a:pPr marL="0" marR="0" algn="just">
                        <a:lnSpc>
                          <a:spcPct val="150000"/>
                        </a:lnSpc>
                        <a:spcBef>
                          <a:spcPts val="0"/>
                        </a:spcBef>
                        <a:spcAft>
                          <a:spcPts val="0"/>
                        </a:spcAft>
                      </a:pPr>
                      <a:r>
                        <a:rPr lang="en-US" sz="2600" dirty="0">
                          <a:effectLst/>
                        </a:rPr>
                        <a:t>R: making requests </a:t>
                      </a:r>
                    </a:p>
                    <a:p>
                      <a:pPr marL="0" marR="0" algn="just">
                        <a:lnSpc>
                          <a:spcPct val="150000"/>
                        </a:lnSpc>
                        <a:spcBef>
                          <a:spcPts val="0"/>
                        </a:spcBef>
                        <a:spcAft>
                          <a:spcPts val="0"/>
                        </a:spcAft>
                      </a:pPr>
                      <a:r>
                        <a:rPr lang="en-US" sz="2600" dirty="0">
                          <a:effectLst/>
                        </a:rPr>
                        <a:t>C: making complaints </a:t>
                      </a:r>
                    </a:p>
                    <a:p>
                      <a:pPr marL="0" marR="0" algn="just">
                        <a:lnSpc>
                          <a:spcPct val="150000"/>
                        </a:lnSpc>
                        <a:spcBef>
                          <a:spcPts val="0"/>
                        </a:spcBef>
                        <a:spcAft>
                          <a:spcPts val="0"/>
                        </a:spcAft>
                      </a:pPr>
                      <a:r>
                        <a:rPr lang="en-US" sz="2600" dirty="0">
                          <a:effectLst/>
                        </a:rPr>
                        <a:t>I: making inquiries </a:t>
                      </a:r>
                      <a:endParaRPr lang="en-US" sz="2600" dirty="0">
                        <a:solidFill>
                          <a:srgbClr val="31849B"/>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600" dirty="0">
                          <a:effectLst/>
                        </a:rPr>
                        <a:t>U: asking for update on an issue </a:t>
                      </a:r>
                    </a:p>
                    <a:p>
                      <a:pPr marL="0" marR="0" algn="just">
                        <a:lnSpc>
                          <a:spcPct val="150000"/>
                        </a:lnSpc>
                        <a:spcBef>
                          <a:spcPts val="0"/>
                        </a:spcBef>
                        <a:spcAft>
                          <a:spcPts val="0"/>
                        </a:spcAft>
                      </a:pPr>
                      <a:r>
                        <a:rPr lang="en-US" sz="2600" dirty="0">
                          <a:effectLst/>
                        </a:rPr>
                        <a:t>G: asking for guidance/instruction </a:t>
                      </a:r>
                    </a:p>
                    <a:p>
                      <a:pPr marL="0" marR="0" algn="just">
                        <a:lnSpc>
                          <a:spcPct val="150000"/>
                        </a:lnSpc>
                        <a:spcBef>
                          <a:spcPts val="0"/>
                        </a:spcBef>
                        <a:spcAft>
                          <a:spcPts val="0"/>
                        </a:spcAft>
                      </a:pPr>
                      <a:r>
                        <a:rPr lang="en-US" sz="2600" dirty="0">
                          <a:effectLst/>
                        </a:rPr>
                        <a:t>E: asking for explanations </a:t>
                      </a:r>
                      <a:endParaRPr lang="en-US" sz="2600" dirty="0">
                        <a:solidFill>
                          <a:srgbClr val="31849B"/>
                        </a:solidFill>
                        <a:effectLst/>
                        <a:latin typeface="Times New Roman"/>
                        <a:ea typeface="Calibri"/>
                      </a:endParaRPr>
                    </a:p>
                  </a:txBody>
                  <a:tcPr marL="68580" marR="6858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4329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aphicFrame>
        <p:nvGraphicFramePr>
          <p:cNvPr id="6" name="Table 5"/>
          <p:cNvGraphicFramePr>
            <a:graphicFrameLocks noGrp="1"/>
          </p:cNvGraphicFramePr>
          <p:nvPr>
            <p:extLst>
              <p:ext uri="{D42A27DB-BD31-4B8C-83A1-F6EECF244321}">
                <p14:modId xmlns:p14="http://schemas.microsoft.com/office/powerpoint/2010/main" val="2242606830"/>
              </p:ext>
            </p:extLst>
          </p:nvPr>
        </p:nvGraphicFramePr>
        <p:xfrm>
          <a:off x="85343" y="128542"/>
          <a:ext cx="11917681" cy="6722022"/>
        </p:xfrm>
        <a:graphic>
          <a:graphicData uri="http://schemas.openxmlformats.org/drawingml/2006/table">
            <a:tbl>
              <a:tblPr firstRow="1" firstCol="1" bandRow="1">
                <a:tableStyleId>{5FD0F851-EC5A-4D38-B0AD-8093EC10F338}</a:tableStyleId>
              </a:tblPr>
              <a:tblGrid>
                <a:gridCol w="11326737">
                  <a:extLst>
                    <a:ext uri="{9D8B030D-6E8A-4147-A177-3AD203B41FA5}">
                      <a16:colId xmlns:a16="http://schemas.microsoft.com/office/drawing/2014/main" val="20000"/>
                    </a:ext>
                  </a:extLst>
                </a:gridCol>
                <a:gridCol w="590944">
                  <a:extLst>
                    <a:ext uri="{9D8B030D-6E8A-4147-A177-3AD203B41FA5}">
                      <a16:colId xmlns:a16="http://schemas.microsoft.com/office/drawing/2014/main" val="20001"/>
                    </a:ext>
                  </a:extLst>
                </a:gridCol>
              </a:tblGrid>
              <a:tr h="532871">
                <a:tc>
                  <a:txBody>
                    <a:bodyPr/>
                    <a:lstStyle/>
                    <a:p>
                      <a:pPr marL="0" marR="0" algn="just">
                        <a:lnSpc>
                          <a:spcPct val="150000"/>
                        </a:lnSpc>
                        <a:spcBef>
                          <a:spcPts val="0"/>
                        </a:spcBef>
                        <a:spcAft>
                          <a:spcPts val="0"/>
                        </a:spcAft>
                      </a:pPr>
                      <a:r>
                        <a:rPr lang="vi-VN" sz="2200" b="0" dirty="0">
                          <a:effectLst/>
                        </a:rPr>
                        <a:t>1. </a:t>
                      </a:r>
                      <a:r>
                        <a:rPr lang="en-US" sz="2200" b="0" dirty="0">
                          <a:effectLst/>
                        </a:rPr>
                        <a:t>Can you give me some information about the newly-released software extension?</a:t>
                      </a:r>
                      <a:endParaRPr lang="en-US" sz="2200" b="0" dirty="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00"/>
                  </a:ext>
                </a:extLst>
              </a:tr>
              <a:tr h="532871">
                <a:tc>
                  <a:txBody>
                    <a:bodyPr/>
                    <a:lstStyle/>
                    <a:p>
                      <a:pPr marL="0" marR="0" algn="just">
                        <a:lnSpc>
                          <a:spcPct val="150000"/>
                        </a:lnSpc>
                        <a:spcBef>
                          <a:spcPts val="0"/>
                        </a:spcBef>
                        <a:spcAft>
                          <a:spcPts val="0"/>
                        </a:spcAft>
                      </a:pPr>
                      <a:r>
                        <a:rPr lang="vi-VN" sz="2200" b="0" dirty="0">
                          <a:effectLst/>
                        </a:rPr>
                        <a:t>2. </a:t>
                      </a:r>
                      <a:r>
                        <a:rPr lang="en-US" sz="2200" b="0" dirty="0">
                          <a:effectLst/>
                        </a:rPr>
                        <a:t>There has been an issue with your photo editing software, it keeps crashing.</a:t>
                      </a:r>
                      <a:endParaRPr lang="en-US" sz="2200" b="0" dirty="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01"/>
                  </a:ext>
                </a:extLst>
              </a:tr>
              <a:tr h="532871">
                <a:tc>
                  <a:txBody>
                    <a:bodyPr/>
                    <a:lstStyle/>
                    <a:p>
                      <a:pPr marL="0" marR="0" algn="just">
                        <a:lnSpc>
                          <a:spcPct val="150000"/>
                        </a:lnSpc>
                        <a:spcBef>
                          <a:spcPts val="0"/>
                        </a:spcBef>
                        <a:spcAft>
                          <a:spcPts val="0"/>
                        </a:spcAft>
                      </a:pPr>
                      <a:r>
                        <a:rPr lang="vi-VN" sz="2200" b="0" dirty="0">
                          <a:effectLst/>
                        </a:rPr>
                        <a:t>3. </a:t>
                      </a:r>
                      <a:r>
                        <a:rPr lang="en-US" sz="2200" b="0" dirty="0">
                          <a:effectLst/>
                        </a:rPr>
                        <a:t>I’d like some pointers on how to install the necessary drivers for my printer</a:t>
                      </a:r>
                      <a:endParaRPr lang="en-US" sz="2200" b="0" dirty="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02"/>
                  </a:ext>
                </a:extLst>
              </a:tr>
              <a:tr h="532871">
                <a:tc>
                  <a:txBody>
                    <a:bodyPr/>
                    <a:lstStyle/>
                    <a:p>
                      <a:pPr marL="0" marR="0" algn="just">
                        <a:lnSpc>
                          <a:spcPct val="150000"/>
                        </a:lnSpc>
                        <a:spcBef>
                          <a:spcPts val="0"/>
                        </a:spcBef>
                        <a:spcAft>
                          <a:spcPts val="0"/>
                        </a:spcAft>
                      </a:pPr>
                      <a:r>
                        <a:rPr lang="vi-VN" sz="2200" b="0" dirty="0">
                          <a:effectLst/>
                        </a:rPr>
                        <a:t>4. </a:t>
                      </a:r>
                      <a:r>
                        <a:rPr lang="en-US" sz="2200" b="0" dirty="0">
                          <a:effectLst/>
                        </a:rPr>
                        <a:t>I’m calling for an update about my connection problem.</a:t>
                      </a:r>
                      <a:endParaRPr lang="en-US" sz="2200" b="0" dirty="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03"/>
                  </a:ext>
                </a:extLst>
              </a:tr>
              <a:tr h="532871">
                <a:tc>
                  <a:txBody>
                    <a:bodyPr/>
                    <a:lstStyle/>
                    <a:p>
                      <a:pPr marL="0" marR="0" algn="just">
                        <a:lnSpc>
                          <a:spcPct val="150000"/>
                        </a:lnSpc>
                        <a:spcBef>
                          <a:spcPts val="0"/>
                        </a:spcBef>
                        <a:spcAft>
                          <a:spcPts val="0"/>
                        </a:spcAft>
                      </a:pPr>
                      <a:r>
                        <a:rPr lang="vi-VN" sz="2200" b="0" dirty="0">
                          <a:effectLst/>
                        </a:rPr>
                        <a:t>5. </a:t>
                      </a:r>
                      <a:r>
                        <a:rPr lang="en-US" sz="2200" b="0" dirty="0">
                          <a:effectLst/>
                        </a:rPr>
                        <a:t>Could you explain to me how my log in attempts failed?</a:t>
                      </a:r>
                      <a:endParaRPr lang="en-US" sz="2200" b="0" dirty="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04"/>
                  </a:ext>
                </a:extLst>
              </a:tr>
              <a:tr h="532871">
                <a:tc>
                  <a:txBody>
                    <a:bodyPr/>
                    <a:lstStyle/>
                    <a:p>
                      <a:pPr marL="0" marR="0" algn="just">
                        <a:lnSpc>
                          <a:spcPct val="150000"/>
                        </a:lnSpc>
                        <a:spcBef>
                          <a:spcPts val="0"/>
                        </a:spcBef>
                        <a:spcAft>
                          <a:spcPts val="0"/>
                        </a:spcAft>
                      </a:pPr>
                      <a:r>
                        <a:rPr lang="vi-VN" sz="2200" b="0" dirty="0">
                          <a:effectLst/>
                        </a:rPr>
                        <a:t>6. </a:t>
                      </a:r>
                      <a:r>
                        <a:rPr lang="en-US" sz="2200" b="0" dirty="0">
                          <a:effectLst/>
                        </a:rPr>
                        <a:t>I want to know when you’re going to release the next update?</a:t>
                      </a:r>
                      <a:endParaRPr lang="en-US" sz="2200" b="0" dirty="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05"/>
                  </a:ext>
                </a:extLst>
              </a:tr>
              <a:tr h="532871">
                <a:tc>
                  <a:txBody>
                    <a:bodyPr/>
                    <a:lstStyle/>
                    <a:p>
                      <a:pPr marL="0" marR="0" algn="just">
                        <a:lnSpc>
                          <a:spcPct val="150000"/>
                        </a:lnSpc>
                        <a:spcBef>
                          <a:spcPts val="0"/>
                        </a:spcBef>
                        <a:spcAft>
                          <a:spcPts val="0"/>
                        </a:spcAft>
                      </a:pPr>
                      <a:r>
                        <a:rPr lang="vi-VN" sz="2200" b="0" dirty="0">
                          <a:effectLst/>
                        </a:rPr>
                        <a:t>7. </a:t>
                      </a:r>
                      <a:r>
                        <a:rPr lang="en-US" sz="2200" b="0" dirty="0">
                          <a:effectLst/>
                        </a:rPr>
                        <a:t>I’m calling to report an issue I have had recently with your antivirus program.</a:t>
                      </a:r>
                      <a:endParaRPr lang="en-US" sz="2200" b="0" dirty="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06"/>
                  </a:ext>
                </a:extLst>
              </a:tr>
              <a:tr h="532871">
                <a:tc>
                  <a:txBody>
                    <a:bodyPr/>
                    <a:lstStyle/>
                    <a:p>
                      <a:pPr marL="0" marR="0" algn="just">
                        <a:lnSpc>
                          <a:spcPct val="150000"/>
                        </a:lnSpc>
                        <a:spcBef>
                          <a:spcPts val="0"/>
                        </a:spcBef>
                        <a:spcAft>
                          <a:spcPts val="0"/>
                        </a:spcAft>
                      </a:pPr>
                      <a:r>
                        <a:rPr lang="vi-VN" sz="2200" b="0" dirty="0">
                          <a:effectLst/>
                        </a:rPr>
                        <a:t>8. </a:t>
                      </a:r>
                      <a:r>
                        <a:rPr lang="en-US" sz="2200" b="0" dirty="0">
                          <a:effectLst/>
                        </a:rPr>
                        <a:t>Can you walk me through the steps to turn on the auto update feature?</a:t>
                      </a:r>
                      <a:endParaRPr lang="en-US" sz="2200" b="0" dirty="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07"/>
                  </a:ext>
                </a:extLst>
              </a:tr>
              <a:tr h="532871">
                <a:tc>
                  <a:txBody>
                    <a:bodyPr/>
                    <a:lstStyle/>
                    <a:p>
                      <a:pPr marL="0" marR="0" algn="just">
                        <a:lnSpc>
                          <a:spcPct val="150000"/>
                        </a:lnSpc>
                        <a:spcBef>
                          <a:spcPts val="0"/>
                        </a:spcBef>
                        <a:spcAft>
                          <a:spcPts val="0"/>
                        </a:spcAft>
                      </a:pPr>
                      <a:r>
                        <a:rPr lang="vi-VN" sz="2200" b="0" dirty="0">
                          <a:effectLst/>
                        </a:rPr>
                        <a:t>9. </a:t>
                      </a:r>
                      <a:r>
                        <a:rPr lang="en-US" sz="2200" b="0" dirty="0">
                          <a:effectLst/>
                        </a:rPr>
                        <a:t>Would it be possible for you to reschedule the technician’s visit to my company?</a:t>
                      </a:r>
                      <a:endParaRPr lang="en-US" sz="2200" b="0" dirty="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08"/>
                  </a:ext>
                </a:extLst>
              </a:tr>
              <a:tr h="532871">
                <a:tc>
                  <a:txBody>
                    <a:bodyPr/>
                    <a:lstStyle/>
                    <a:p>
                      <a:pPr marL="0" marR="0" algn="just">
                        <a:lnSpc>
                          <a:spcPct val="150000"/>
                        </a:lnSpc>
                        <a:spcBef>
                          <a:spcPts val="0"/>
                        </a:spcBef>
                        <a:spcAft>
                          <a:spcPts val="0"/>
                        </a:spcAft>
                      </a:pPr>
                      <a:r>
                        <a:rPr lang="vi-VN" sz="2200" b="0" dirty="0">
                          <a:effectLst/>
                        </a:rPr>
                        <a:t>10. </a:t>
                      </a:r>
                      <a:r>
                        <a:rPr lang="en-US" sz="2200" b="0" dirty="0">
                          <a:effectLst/>
                        </a:rPr>
                        <a:t>Can you tell me how my saved data got lost?</a:t>
                      </a:r>
                      <a:endParaRPr lang="en-US" sz="2200" b="0" dirty="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09"/>
                  </a:ext>
                </a:extLst>
              </a:tr>
              <a:tr h="860441">
                <a:tc>
                  <a:txBody>
                    <a:bodyPr/>
                    <a:lstStyle/>
                    <a:p>
                      <a:pPr marL="0" marR="0" algn="just">
                        <a:lnSpc>
                          <a:spcPct val="150000"/>
                        </a:lnSpc>
                        <a:spcBef>
                          <a:spcPts val="0"/>
                        </a:spcBef>
                        <a:spcAft>
                          <a:spcPts val="0"/>
                        </a:spcAft>
                      </a:pPr>
                      <a:r>
                        <a:rPr lang="vi-VN" sz="2200" b="0">
                          <a:effectLst/>
                        </a:rPr>
                        <a:t>11. </a:t>
                      </a:r>
                      <a:r>
                        <a:rPr lang="en-US" sz="2200" b="0">
                          <a:effectLst/>
                        </a:rPr>
                        <a:t>I called you last week about my network issue. I’d like to know what has been done about it.</a:t>
                      </a:r>
                      <a:endParaRPr lang="en-US" sz="2200" b="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10"/>
                  </a:ext>
                </a:extLst>
              </a:tr>
              <a:tr h="532871">
                <a:tc>
                  <a:txBody>
                    <a:bodyPr/>
                    <a:lstStyle/>
                    <a:p>
                      <a:pPr marL="0" marR="0" algn="just">
                        <a:lnSpc>
                          <a:spcPct val="150000"/>
                        </a:lnSpc>
                        <a:spcBef>
                          <a:spcPts val="0"/>
                        </a:spcBef>
                        <a:spcAft>
                          <a:spcPts val="0"/>
                        </a:spcAft>
                      </a:pPr>
                      <a:r>
                        <a:rPr lang="vi-VN" sz="2200" b="0" dirty="0">
                          <a:effectLst/>
                        </a:rPr>
                        <a:t>12. </a:t>
                      </a:r>
                      <a:r>
                        <a:rPr lang="en-US" sz="2200" b="0" dirty="0">
                          <a:effectLst/>
                        </a:rPr>
                        <a:t>Can you send me the information about your latest update to my email?</a:t>
                      </a:r>
                      <a:endParaRPr lang="en-US" sz="2200" b="0" dirty="0">
                        <a:effectLst/>
                        <a:latin typeface="Times New Roman"/>
                        <a:ea typeface="Calibri"/>
                        <a:cs typeface="Times New Roman"/>
                      </a:endParaRPr>
                    </a:p>
                  </a:txBody>
                  <a:tcPr marL="65929" marR="65929" marT="0" marB="0" anchor="ctr"/>
                </a:tc>
                <a:tc>
                  <a:txBody>
                    <a:bodyPr/>
                    <a:lstStyle/>
                    <a:p>
                      <a:pPr marL="0" marR="0" algn="just">
                        <a:lnSpc>
                          <a:spcPct val="150000"/>
                        </a:lnSpc>
                        <a:spcBef>
                          <a:spcPts val="0"/>
                        </a:spcBef>
                        <a:spcAft>
                          <a:spcPts val="0"/>
                        </a:spcAft>
                      </a:pPr>
                      <a:r>
                        <a:rPr lang="en-US" sz="2200" b="0" dirty="0">
                          <a:effectLst/>
                          <a:sym typeface="Wingdings"/>
                        </a:rPr>
                        <a:t></a:t>
                      </a:r>
                      <a:endParaRPr lang="en-US" sz="2200" b="0" dirty="0">
                        <a:effectLst/>
                        <a:latin typeface="Times New Roman"/>
                        <a:ea typeface="Calibri"/>
                        <a:cs typeface="Times New Roman"/>
                      </a:endParaRPr>
                    </a:p>
                  </a:txBody>
                  <a:tcPr marL="65929" marR="65929" marT="0" marB="0" anchor="ctr"/>
                </a:tc>
                <a:extLst>
                  <a:ext uri="{0D108BD9-81ED-4DB2-BD59-A6C34878D82A}">
                    <a16:rowId xmlns:a16="http://schemas.microsoft.com/office/drawing/2014/main" val="10011"/>
                  </a:ext>
                </a:extLst>
              </a:tr>
            </a:tbl>
          </a:graphicData>
        </a:graphic>
      </p:graphicFrame>
      <p:sp>
        <p:nvSpPr>
          <p:cNvPr id="7" name="TextBox 6"/>
          <p:cNvSpPr txBox="1"/>
          <p:nvPr/>
        </p:nvSpPr>
        <p:spPr>
          <a:xfrm>
            <a:off x="11444001" y="248888"/>
            <a:ext cx="348298" cy="400110"/>
          </a:xfrm>
          <a:prstGeom prst="rect">
            <a:avLst/>
          </a:prstGeom>
          <a:solidFill>
            <a:schemeClr val="bg1"/>
          </a:solidFill>
        </p:spPr>
        <p:txBody>
          <a:bodyPr wrap="square" rtlCol="0">
            <a:spAutoFit/>
          </a:bodyPr>
          <a:lstStyle/>
          <a:p>
            <a:r>
              <a:rPr lang="en-US" sz="2000" dirty="0"/>
              <a:t>I</a:t>
            </a:r>
          </a:p>
        </p:txBody>
      </p:sp>
      <p:sp>
        <p:nvSpPr>
          <p:cNvPr id="23" name="TextBox 22"/>
          <p:cNvSpPr txBox="1"/>
          <p:nvPr/>
        </p:nvSpPr>
        <p:spPr>
          <a:xfrm>
            <a:off x="11444001" y="1315688"/>
            <a:ext cx="348298" cy="400110"/>
          </a:xfrm>
          <a:prstGeom prst="rect">
            <a:avLst/>
          </a:prstGeom>
          <a:solidFill>
            <a:schemeClr val="bg1"/>
          </a:solidFill>
        </p:spPr>
        <p:txBody>
          <a:bodyPr wrap="square" rtlCol="0">
            <a:spAutoFit/>
          </a:bodyPr>
          <a:lstStyle/>
          <a:p>
            <a:r>
              <a:rPr lang="en-US" sz="2000" dirty="0"/>
              <a:t>G</a:t>
            </a:r>
          </a:p>
        </p:txBody>
      </p:sp>
      <p:sp>
        <p:nvSpPr>
          <p:cNvPr id="24" name="TextBox 23"/>
          <p:cNvSpPr txBox="1"/>
          <p:nvPr/>
        </p:nvSpPr>
        <p:spPr>
          <a:xfrm>
            <a:off x="11458828" y="2390810"/>
            <a:ext cx="348298" cy="400110"/>
          </a:xfrm>
          <a:prstGeom prst="rect">
            <a:avLst/>
          </a:prstGeom>
          <a:solidFill>
            <a:schemeClr val="bg1"/>
          </a:solidFill>
        </p:spPr>
        <p:txBody>
          <a:bodyPr wrap="square" rtlCol="0">
            <a:spAutoFit/>
          </a:bodyPr>
          <a:lstStyle/>
          <a:p>
            <a:r>
              <a:rPr lang="en-US" sz="2000" dirty="0"/>
              <a:t>E</a:t>
            </a:r>
          </a:p>
        </p:txBody>
      </p:sp>
      <p:sp>
        <p:nvSpPr>
          <p:cNvPr id="25" name="TextBox 24"/>
          <p:cNvSpPr txBox="1"/>
          <p:nvPr/>
        </p:nvSpPr>
        <p:spPr>
          <a:xfrm>
            <a:off x="11421013" y="3404455"/>
            <a:ext cx="348298" cy="400110"/>
          </a:xfrm>
          <a:prstGeom prst="rect">
            <a:avLst/>
          </a:prstGeom>
          <a:solidFill>
            <a:schemeClr val="bg1"/>
          </a:solidFill>
        </p:spPr>
        <p:txBody>
          <a:bodyPr wrap="square" rtlCol="0">
            <a:spAutoFit/>
          </a:bodyPr>
          <a:lstStyle/>
          <a:p>
            <a:r>
              <a:rPr lang="en-US" sz="2000" dirty="0"/>
              <a:t>C</a:t>
            </a:r>
          </a:p>
        </p:txBody>
      </p:sp>
      <p:sp>
        <p:nvSpPr>
          <p:cNvPr id="26" name="TextBox 25"/>
          <p:cNvSpPr txBox="1"/>
          <p:nvPr/>
        </p:nvSpPr>
        <p:spPr>
          <a:xfrm>
            <a:off x="11444001" y="4444049"/>
            <a:ext cx="348298" cy="400110"/>
          </a:xfrm>
          <a:prstGeom prst="rect">
            <a:avLst/>
          </a:prstGeom>
          <a:solidFill>
            <a:schemeClr val="bg1"/>
          </a:solidFill>
        </p:spPr>
        <p:txBody>
          <a:bodyPr wrap="square" rtlCol="0">
            <a:spAutoFit/>
          </a:bodyPr>
          <a:lstStyle/>
          <a:p>
            <a:r>
              <a:rPr lang="en-US" sz="2000" dirty="0"/>
              <a:t>R</a:t>
            </a:r>
          </a:p>
        </p:txBody>
      </p:sp>
      <p:sp>
        <p:nvSpPr>
          <p:cNvPr id="27" name="TextBox 26"/>
          <p:cNvSpPr txBox="1"/>
          <p:nvPr/>
        </p:nvSpPr>
        <p:spPr>
          <a:xfrm>
            <a:off x="11458828" y="706706"/>
            <a:ext cx="348298" cy="400110"/>
          </a:xfrm>
          <a:prstGeom prst="rect">
            <a:avLst/>
          </a:prstGeom>
          <a:solidFill>
            <a:schemeClr val="accent5">
              <a:lumMod val="20000"/>
              <a:lumOff val="80000"/>
            </a:schemeClr>
          </a:solidFill>
        </p:spPr>
        <p:txBody>
          <a:bodyPr wrap="square" rtlCol="0">
            <a:spAutoFit/>
          </a:bodyPr>
          <a:lstStyle/>
          <a:p>
            <a:r>
              <a:rPr lang="en-US" sz="2000" dirty="0"/>
              <a:t>C</a:t>
            </a:r>
          </a:p>
        </p:txBody>
      </p:sp>
      <p:sp>
        <p:nvSpPr>
          <p:cNvPr id="29" name="TextBox 28"/>
          <p:cNvSpPr txBox="1"/>
          <p:nvPr/>
        </p:nvSpPr>
        <p:spPr>
          <a:xfrm>
            <a:off x="11453145" y="2887538"/>
            <a:ext cx="330010" cy="400110"/>
          </a:xfrm>
          <a:prstGeom prst="rect">
            <a:avLst/>
          </a:prstGeom>
          <a:solidFill>
            <a:schemeClr val="accent5">
              <a:lumMod val="20000"/>
              <a:lumOff val="80000"/>
            </a:schemeClr>
          </a:solidFill>
        </p:spPr>
        <p:txBody>
          <a:bodyPr wrap="square" rtlCol="0">
            <a:spAutoFit/>
          </a:bodyPr>
          <a:lstStyle/>
          <a:p>
            <a:r>
              <a:rPr lang="en-US" sz="2000" dirty="0"/>
              <a:t>I</a:t>
            </a:r>
          </a:p>
        </p:txBody>
      </p:sp>
      <p:sp>
        <p:nvSpPr>
          <p:cNvPr id="30" name="TextBox 29"/>
          <p:cNvSpPr txBox="1"/>
          <p:nvPr/>
        </p:nvSpPr>
        <p:spPr>
          <a:xfrm>
            <a:off x="11421013" y="3893576"/>
            <a:ext cx="348298" cy="400110"/>
          </a:xfrm>
          <a:prstGeom prst="rect">
            <a:avLst/>
          </a:prstGeom>
          <a:solidFill>
            <a:schemeClr val="accent5">
              <a:lumMod val="20000"/>
              <a:lumOff val="80000"/>
            </a:schemeClr>
          </a:solidFill>
        </p:spPr>
        <p:txBody>
          <a:bodyPr wrap="square" rtlCol="0">
            <a:spAutoFit/>
          </a:bodyPr>
          <a:lstStyle/>
          <a:p>
            <a:r>
              <a:rPr lang="en-US" sz="2000" dirty="0"/>
              <a:t>G</a:t>
            </a:r>
          </a:p>
        </p:txBody>
      </p:sp>
      <p:sp>
        <p:nvSpPr>
          <p:cNvPr id="31" name="TextBox 30"/>
          <p:cNvSpPr txBox="1"/>
          <p:nvPr/>
        </p:nvSpPr>
        <p:spPr>
          <a:xfrm>
            <a:off x="11421013" y="5730314"/>
            <a:ext cx="348298" cy="400110"/>
          </a:xfrm>
          <a:prstGeom prst="rect">
            <a:avLst/>
          </a:prstGeom>
          <a:solidFill>
            <a:schemeClr val="accent5">
              <a:lumMod val="20000"/>
              <a:lumOff val="80000"/>
            </a:schemeClr>
          </a:solidFill>
        </p:spPr>
        <p:txBody>
          <a:bodyPr wrap="square" rtlCol="0">
            <a:spAutoFit/>
          </a:bodyPr>
          <a:lstStyle/>
          <a:p>
            <a:r>
              <a:rPr lang="en-US" sz="2000" dirty="0"/>
              <a:t>U</a:t>
            </a:r>
          </a:p>
        </p:txBody>
      </p:sp>
      <p:sp>
        <p:nvSpPr>
          <p:cNvPr id="32" name="TextBox 31"/>
          <p:cNvSpPr txBox="1"/>
          <p:nvPr/>
        </p:nvSpPr>
        <p:spPr>
          <a:xfrm>
            <a:off x="11444001" y="4979725"/>
            <a:ext cx="330010" cy="400110"/>
          </a:xfrm>
          <a:prstGeom prst="rect">
            <a:avLst/>
          </a:prstGeom>
          <a:solidFill>
            <a:srgbClr val="D1FFFE"/>
          </a:solidFill>
        </p:spPr>
        <p:txBody>
          <a:bodyPr wrap="square" rtlCol="0">
            <a:spAutoFit/>
          </a:bodyPr>
          <a:lstStyle/>
          <a:p>
            <a:r>
              <a:rPr lang="en-US" sz="2000" dirty="0"/>
              <a:t>E</a:t>
            </a:r>
          </a:p>
        </p:txBody>
      </p:sp>
      <p:sp>
        <p:nvSpPr>
          <p:cNvPr id="33" name="TextBox 32"/>
          <p:cNvSpPr txBox="1"/>
          <p:nvPr/>
        </p:nvSpPr>
        <p:spPr>
          <a:xfrm>
            <a:off x="11454128" y="6426955"/>
            <a:ext cx="348298" cy="400110"/>
          </a:xfrm>
          <a:prstGeom prst="rect">
            <a:avLst/>
          </a:prstGeom>
          <a:solidFill>
            <a:schemeClr val="accent5">
              <a:lumMod val="40000"/>
              <a:lumOff val="60000"/>
            </a:schemeClr>
          </a:solidFill>
        </p:spPr>
        <p:txBody>
          <a:bodyPr wrap="square" rtlCol="0">
            <a:spAutoFit/>
          </a:bodyPr>
          <a:lstStyle/>
          <a:p>
            <a:r>
              <a:rPr lang="en-US" sz="2000" dirty="0"/>
              <a:t>R</a:t>
            </a:r>
          </a:p>
        </p:txBody>
      </p:sp>
      <p:sp>
        <p:nvSpPr>
          <p:cNvPr id="34" name="TextBox 33"/>
          <p:cNvSpPr txBox="1"/>
          <p:nvPr/>
        </p:nvSpPr>
        <p:spPr>
          <a:xfrm>
            <a:off x="11444001" y="1758162"/>
            <a:ext cx="348298" cy="400110"/>
          </a:xfrm>
          <a:prstGeom prst="rect">
            <a:avLst/>
          </a:prstGeom>
          <a:solidFill>
            <a:schemeClr val="accent5">
              <a:lumMod val="20000"/>
              <a:lumOff val="80000"/>
            </a:schemeClr>
          </a:solidFill>
        </p:spPr>
        <p:txBody>
          <a:bodyPr wrap="square" rtlCol="0">
            <a:spAutoFit/>
          </a:bodyPr>
          <a:lstStyle/>
          <a:p>
            <a:r>
              <a:rPr lang="en-US" sz="2000" dirty="0"/>
              <a:t>U</a:t>
            </a:r>
          </a:p>
        </p:txBody>
      </p:sp>
    </p:spTree>
    <p:extLst>
      <p:ext uri="{BB962C8B-B14F-4D97-AF65-F5344CB8AC3E}">
        <p14:creationId xmlns:p14="http://schemas.microsoft.com/office/powerpoint/2010/main" val="20502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Freeform 36"/>
          <p:cNvSpPr/>
          <p:nvPr/>
        </p:nvSpPr>
        <p:spPr>
          <a:xfrm>
            <a:off x="5837401" y="0"/>
            <a:ext cx="1420650" cy="6858000"/>
          </a:xfrm>
          <a:custGeom>
            <a:avLst/>
            <a:gdLst>
              <a:gd name="connsiteX0" fmla="*/ 585977 w 1537687"/>
              <a:gd name="connsiteY0" fmla="*/ 0 h 6858000"/>
              <a:gd name="connsiteX1" fmla="*/ 1368880 w 1537687"/>
              <a:gd name="connsiteY1" fmla="*/ 0 h 6858000"/>
              <a:gd name="connsiteX2" fmla="*/ 1373883 w 1537687"/>
              <a:gd name="connsiteY2" fmla="*/ 18103 h 6858000"/>
              <a:gd name="connsiteX3" fmla="*/ 1513436 w 1537687"/>
              <a:gd name="connsiteY3" fmla="*/ 1774664 h 6858000"/>
              <a:gd name="connsiteX4" fmla="*/ 1242006 w 1537687"/>
              <a:gd name="connsiteY4" fmla="*/ 6609767 h 6858000"/>
              <a:gd name="connsiteX5" fmla="*/ 1305969 w 1537687"/>
              <a:gd name="connsiteY5" fmla="*/ 6858000 h 6858000"/>
              <a:gd name="connsiteX6" fmla="*/ 269403 w 1537687"/>
              <a:gd name="connsiteY6" fmla="*/ 6858000 h 6858000"/>
              <a:gd name="connsiteX7" fmla="*/ 264207 w 1537687"/>
              <a:gd name="connsiteY7" fmla="*/ 6846573 h 6858000"/>
              <a:gd name="connsiteX8" fmla="*/ 19853 w 1537687"/>
              <a:gd name="connsiteY8" fmla="*/ 4746914 h 6858000"/>
              <a:gd name="connsiteX9" fmla="*/ 874774 w 1537687"/>
              <a:gd name="connsiteY9" fmla="*/ 1021492 h 6858000"/>
              <a:gd name="connsiteX10" fmla="*/ 665204 w 1537687"/>
              <a:gd name="connsiteY10" fmla="*/ 157889 h 6858000"/>
              <a:gd name="connsiteX11" fmla="*/ 585977 w 153768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687" h="6858000">
                <a:moveTo>
                  <a:pt x="585977" y="0"/>
                </a:moveTo>
                <a:lnTo>
                  <a:pt x="1368880" y="0"/>
                </a:lnTo>
                <a:lnTo>
                  <a:pt x="1373883" y="18103"/>
                </a:lnTo>
                <a:cubicBezTo>
                  <a:pt x="1500291" y="517863"/>
                  <a:pt x="1580470" y="1121717"/>
                  <a:pt x="1513436" y="1774664"/>
                </a:cubicBezTo>
                <a:cubicBezTo>
                  <a:pt x="1345853" y="3407030"/>
                  <a:pt x="846406" y="4856808"/>
                  <a:pt x="1242006" y="6609767"/>
                </a:cubicBezTo>
                <a:lnTo>
                  <a:pt x="1305969" y="6858000"/>
                </a:lnTo>
                <a:lnTo>
                  <a:pt x="269403" y="6858000"/>
                </a:lnTo>
                <a:lnTo>
                  <a:pt x="264207" y="6846573"/>
                </a:lnTo>
                <a:cubicBezTo>
                  <a:pt x="133263" y="6541394"/>
                  <a:pt x="-63261" y="5876595"/>
                  <a:pt x="19853" y="4746914"/>
                </a:cubicBezTo>
                <a:cubicBezTo>
                  <a:pt x="140746" y="3103741"/>
                  <a:pt x="888263" y="2228077"/>
                  <a:pt x="874774" y="1021492"/>
                </a:cubicBezTo>
                <a:cubicBezTo>
                  <a:pt x="871402" y="719846"/>
                  <a:pt x="788164" y="427193"/>
                  <a:pt x="665204" y="157889"/>
                </a:cubicBezTo>
                <a:lnTo>
                  <a:pt x="585977" y="0"/>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6017266" y="0"/>
            <a:ext cx="961052" cy="2223249"/>
          </a:xfrm>
          <a:custGeom>
            <a:avLst/>
            <a:gdLst>
              <a:gd name="connsiteX0" fmla="*/ 0 w 961052"/>
              <a:gd name="connsiteY0" fmla="*/ 0 h 2223249"/>
              <a:gd name="connsiteX1" fmla="*/ 932141 w 961052"/>
              <a:gd name="connsiteY1" fmla="*/ 0 h 2223249"/>
              <a:gd name="connsiteX2" fmla="*/ 943375 w 961052"/>
              <a:gd name="connsiteY2" fmla="*/ 75956 h 2223249"/>
              <a:gd name="connsiteX3" fmla="*/ 937229 w 961052"/>
              <a:gd name="connsiteY3" fmla="*/ 794456 h 2223249"/>
              <a:gd name="connsiteX4" fmla="*/ 643773 w 961052"/>
              <a:gd name="connsiteY4" fmla="*/ 2162806 h 2223249"/>
              <a:gd name="connsiteX5" fmla="*/ 624925 w 961052"/>
              <a:gd name="connsiteY5" fmla="*/ 2223249 h 2223249"/>
              <a:gd name="connsiteX6" fmla="*/ 582163 w 961052"/>
              <a:gd name="connsiteY6" fmla="*/ 1954939 h 2223249"/>
              <a:gd name="connsiteX7" fmla="*/ 30729 w 961052"/>
              <a:gd name="connsiteY7" fmla="*/ 72032 h 2223249"/>
              <a:gd name="connsiteX8" fmla="*/ 0 w 961052"/>
              <a:gd name="connsiteY8" fmla="*/ 0 h 22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052" h="2223249">
                <a:moveTo>
                  <a:pt x="0" y="0"/>
                </a:moveTo>
                <a:lnTo>
                  <a:pt x="932141" y="0"/>
                </a:lnTo>
                <a:lnTo>
                  <a:pt x="943375" y="75956"/>
                </a:lnTo>
                <a:cubicBezTo>
                  <a:pt x="967053" y="290844"/>
                  <a:pt x="968799" y="530369"/>
                  <a:pt x="937229" y="794456"/>
                </a:cubicBezTo>
                <a:cubicBezTo>
                  <a:pt x="874089" y="1322631"/>
                  <a:pt x="764091" y="1765359"/>
                  <a:pt x="643773" y="2162806"/>
                </a:cubicBezTo>
                <a:lnTo>
                  <a:pt x="624925" y="2223249"/>
                </a:lnTo>
                <a:lnTo>
                  <a:pt x="582163" y="1954939"/>
                </a:lnTo>
                <a:cubicBezTo>
                  <a:pt x="460650" y="1299270"/>
                  <a:pt x="263338" y="637264"/>
                  <a:pt x="30729" y="72032"/>
                </a:cubicBezTo>
                <a:lnTo>
                  <a:pt x="0"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6129214" y="2223249"/>
            <a:ext cx="600221" cy="2682801"/>
          </a:xfrm>
          <a:custGeom>
            <a:avLst/>
            <a:gdLst>
              <a:gd name="connsiteX0" fmla="*/ 512978 w 600221"/>
              <a:gd name="connsiteY0" fmla="*/ 0 h 2682801"/>
              <a:gd name="connsiteX1" fmla="*/ 539551 w 600221"/>
              <a:gd name="connsiteY1" fmla="*/ 166732 h 2682801"/>
              <a:gd name="connsiteX2" fmla="*/ 334589 w 600221"/>
              <a:gd name="connsiteY2" fmla="*/ 2357349 h 2682801"/>
              <a:gd name="connsiteX3" fmla="*/ 205180 w 600221"/>
              <a:gd name="connsiteY3" fmla="*/ 2612139 h 2682801"/>
              <a:gd name="connsiteX4" fmla="*/ 174960 w 600221"/>
              <a:gd name="connsiteY4" fmla="*/ 2682801 h 2682801"/>
              <a:gd name="connsiteX5" fmla="*/ 155655 w 600221"/>
              <a:gd name="connsiteY5" fmla="*/ 2635634 h 2682801"/>
              <a:gd name="connsiteX6" fmla="*/ 13414 w 600221"/>
              <a:gd name="connsiteY6" fmla="*/ 1735389 h 2682801"/>
              <a:gd name="connsiteX7" fmla="*/ 470976 w 600221"/>
              <a:gd name="connsiteY7" fmla="*/ 134692 h 2682801"/>
              <a:gd name="connsiteX8" fmla="*/ 512978 w 600221"/>
              <a:gd name="connsiteY8" fmla="*/ 0 h 26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21" h="2682801">
                <a:moveTo>
                  <a:pt x="512978" y="0"/>
                </a:moveTo>
                <a:lnTo>
                  <a:pt x="539551" y="166732"/>
                </a:lnTo>
                <a:cubicBezTo>
                  <a:pt x="653985" y="1030412"/>
                  <a:pt x="617665" y="1842090"/>
                  <a:pt x="334589" y="2357349"/>
                </a:cubicBezTo>
                <a:cubicBezTo>
                  <a:pt x="287284" y="2443375"/>
                  <a:pt x="244265" y="2528374"/>
                  <a:pt x="205180" y="2612139"/>
                </a:cubicBezTo>
                <a:lnTo>
                  <a:pt x="174960" y="2682801"/>
                </a:lnTo>
                <a:lnTo>
                  <a:pt x="155655" y="2635634"/>
                </a:lnTo>
                <a:cubicBezTo>
                  <a:pt x="39333" y="2332209"/>
                  <a:pt x="-30930" y="2033786"/>
                  <a:pt x="13414" y="1735389"/>
                </a:cubicBezTo>
                <a:cubicBezTo>
                  <a:pt x="93235" y="1198274"/>
                  <a:pt x="286863" y="709894"/>
                  <a:pt x="470976" y="134692"/>
                </a:cubicBezTo>
                <a:lnTo>
                  <a:pt x="512978"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970893" y="4906049"/>
            <a:ext cx="1020610" cy="1951950"/>
          </a:xfrm>
          <a:custGeom>
            <a:avLst/>
            <a:gdLst>
              <a:gd name="connsiteX0" fmla="*/ 333281 w 1020610"/>
              <a:gd name="connsiteY0" fmla="*/ 0 h 1951950"/>
              <a:gd name="connsiteX1" fmla="*/ 388749 w 1020610"/>
              <a:gd name="connsiteY1" fmla="*/ 135528 h 1951950"/>
              <a:gd name="connsiteX2" fmla="*/ 1020610 w 1020610"/>
              <a:gd name="connsiteY2" fmla="*/ 1950741 h 1951950"/>
              <a:gd name="connsiteX3" fmla="*/ 1020610 w 1020610"/>
              <a:gd name="connsiteY3" fmla="*/ 1951950 h 1951950"/>
              <a:gd name="connsiteX4" fmla="*/ 32515 w 1020610"/>
              <a:gd name="connsiteY4" fmla="*/ 1951950 h 1951950"/>
              <a:gd name="connsiteX5" fmla="*/ 29320 w 1020610"/>
              <a:gd name="connsiteY5" fmla="*/ 1932141 h 1951950"/>
              <a:gd name="connsiteX6" fmla="*/ 257700 w 1020610"/>
              <a:gd name="connsiteY6" fmla="*/ 176721 h 1951950"/>
              <a:gd name="connsiteX7" fmla="*/ 333281 w 1020610"/>
              <a:gd name="connsiteY7" fmla="*/ 0 h 19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10" h="1951950">
                <a:moveTo>
                  <a:pt x="333281" y="0"/>
                </a:moveTo>
                <a:lnTo>
                  <a:pt x="388749" y="135528"/>
                </a:lnTo>
                <a:cubicBezTo>
                  <a:pt x="636259" y="708576"/>
                  <a:pt x="997498" y="1302710"/>
                  <a:pt x="1020610" y="1950741"/>
                </a:cubicBezTo>
                <a:lnTo>
                  <a:pt x="1020610" y="1951950"/>
                </a:lnTo>
                <a:lnTo>
                  <a:pt x="32515" y="1951950"/>
                </a:lnTo>
                <a:lnTo>
                  <a:pt x="29320" y="1932141"/>
                </a:lnTo>
                <a:cubicBezTo>
                  <a:pt x="-17956" y="1604064"/>
                  <a:pt x="-46126" y="957193"/>
                  <a:pt x="257700" y="176721"/>
                </a:cubicBezTo>
                <a:lnTo>
                  <a:pt x="333281"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48320" y="2747505"/>
            <a:ext cx="5077119" cy="2462213"/>
          </a:xfrm>
          <a:prstGeom prst="rect">
            <a:avLst/>
          </a:prstGeom>
          <a:noFill/>
        </p:spPr>
        <p:txBody>
          <a:bodyPr wrap="square" lIns="0" tIns="0" rIns="0" bIns="0" rtlCol="0">
            <a:spAutoFit/>
          </a:bodyPr>
          <a:lstStyle/>
          <a:p>
            <a:pPr marL="457200" indent="-457200">
              <a:buFont typeface="Calibri" pitchFamily="34" charset="0"/>
              <a:buChar char="−"/>
            </a:pPr>
            <a:r>
              <a:rPr lang="en-US" sz="4000" dirty="0"/>
              <a:t>Work in pairs</a:t>
            </a:r>
          </a:p>
          <a:p>
            <a:pPr marL="457200" indent="-457200">
              <a:buFont typeface="Calibri" pitchFamily="34" charset="0"/>
              <a:buChar char="−"/>
            </a:pPr>
            <a:r>
              <a:rPr lang="en-US" sz="4000" dirty="0"/>
              <a:t>Make complete sentences based on the suggestions</a:t>
            </a:r>
          </a:p>
        </p:txBody>
      </p:sp>
      <p:sp>
        <p:nvSpPr>
          <p:cNvPr id="39" name="Rectangle 38"/>
          <p:cNvSpPr/>
          <p:nvPr/>
        </p:nvSpPr>
        <p:spPr>
          <a:xfrm>
            <a:off x="6029286" y="81208"/>
            <a:ext cx="5450399" cy="6776792"/>
          </a:xfrm>
          <a:prstGeom prst="rect">
            <a:avLst/>
          </a:prstGeom>
          <a:gradFill flip="none" rotWithShape="1">
            <a:gsLst>
              <a:gs pos="0">
                <a:schemeClr val="bg1">
                  <a:alpha val="7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A2A670-4772-4504-9A86-BE460BACA39F}"/>
              </a:ext>
            </a:extLst>
          </p:cNvPr>
          <p:cNvSpPr/>
          <p:nvPr/>
        </p:nvSpPr>
        <p:spPr>
          <a:xfrm>
            <a:off x="238593" y="561926"/>
            <a:ext cx="6023149" cy="1384995"/>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Activity 2: Making sentences</a:t>
            </a:r>
          </a:p>
        </p:txBody>
      </p:sp>
      <p:pic>
        <p:nvPicPr>
          <p:cNvPr id="1026" name="Picture 2" descr="D:\DHCN\TA CNTT 6\Unit 5 moi\tech-support-icon-png-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355" y="402336"/>
            <a:ext cx="5205362" cy="520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59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77227138"/>
              </p:ext>
            </p:extLst>
          </p:nvPr>
        </p:nvGraphicFramePr>
        <p:xfrm>
          <a:off x="0" y="1"/>
          <a:ext cx="12192000" cy="6593581"/>
        </p:xfrm>
        <a:graphic>
          <a:graphicData uri="http://schemas.openxmlformats.org/drawingml/2006/table">
            <a:tbl>
              <a:tblPr firstRow="1" firstCol="1" bandRow="1">
                <a:tableStyleId>{5C22544A-7EE6-4342-B048-85BDC9FD1C3A}</a:tableStyleId>
              </a:tblPr>
              <a:tblGrid>
                <a:gridCol w="679770">
                  <a:extLst>
                    <a:ext uri="{9D8B030D-6E8A-4147-A177-3AD203B41FA5}">
                      <a16:colId xmlns:a16="http://schemas.microsoft.com/office/drawing/2014/main" val="20000"/>
                    </a:ext>
                  </a:extLst>
                </a:gridCol>
                <a:gridCol w="10744748">
                  <a:extLst>
                    <a:ext uri="{9D8B030D-6E8A-4147-A177-3AD203B41FA5}">
                      <a16:colId xmlns:a16="http://schemas.microsoft.com/office/drawing/2014/main" val="20001"/>
                    </a:ext>
                  </a:extLst>
                </a:gridCol>
                <a:gridCol w="767482">
                  <a:extLst>
                    <a:ext uri="{9D8B030D-6E8A-4147-A177-3AD203B41FA5}">
                      <a16:colId xmlns:a16="http://schemas.microsoft.com/office/drawing/2014/main" val="20002"/>
                    </a:ext>
                  </a:extLst>
                </a:gridCol>
              </a:tblGrid>
              <a:tr h="509777">
                <a:tc>
                  <a:txBody>
                    <a:bodyPr/>
                    <a:lstStyle/>
                    <a:p>
                      <a:pPr marL="0" marR="0" algn="just">
                        <a:lnSpc>
                          <a:spcPct val="150000"/>
                        </a:lnSpc>
                        <a:spcBef>
                          <a:spcPts val="0"/>
                        </a:spcBef>
                        <a:spcAft>
                          <a:spcPts val="0"/>
                        </a:spcAft>
                      </a:pPr>
                      <a:r>
                        <a:rPr lang="vi-VN" sz="2200" b="0" dirty="0">
                          <a:solidFill>
                            <a:schemeClr val="tx1"/>
                          </a:solidFill>
                          <a:effectLst/>
                        </a:rPr>
                        <a:t>a</a:t>
                      </a:r>
                      <a:r>
                        <a:rPr lang="en-US" sz="2200" b="0" dirty="0">
                          <a:solidFill>
                            <a:schemeClr val="tx1"/>
                          </a:solidFill>
                          <a:effectLst/>
                        </a:rPr>
                        <a:t>.</a:t>
                      </a:r>
                      <a:endParaRPr lang="en-US" sz="2200" b="0" dirty="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b="0" dirty="0">
                          <a:solidFill>
                            <a:schemeClr val="tx1"/>
                          </a:solidFill>
                          <a:effectLst/>
                        </a:rPr>
                        <a:t>I/glad/inform/you/connection issue/resolved. We/send/you/letter of resolution/shortly.</a:t>
                      </a:r>
                      <a:endParaRPr lang="en-US" sz="2200" b="0" dirty="0">
                        <a:solidFill>
                          <a:schemeClr val="tx1"/>
                        </a:solidFill>
                        <a:effectLst/>
                        <a:latin typeface="Times New Roman"/>
                        <a:ea typeface="Calibri"/>
                      </a:endParaRPr>
                    </a:p>
                  </a:txBody>
                  <a:tcPr marL="68580" marR="68580" marT="0" marB="0">
                    <a:solidFill>
                      <a:schemeClr val="accent1">
                        <a:lumMod val="20000"/>
                        <a:lumOff val="80000"/>
                      </a:schemeClr>
                    </a:solidFill>
                  </a:tcPr>
                </a:tc>
                <a:tc>
                  <a:txBody>
                    <a:bodyPr/>
                    <a:lstStyle/>
                    <a:p>
                      <a:pPr marL="0" marR="0" algn="just">
                        <a:lnSpc>
                          <a:spcPct val="150000"/>
                        </a:lnSpc>
                        <a:spcBef>
                          <a:spcPts val="0"/>
                        </a:spcBef>
                        <a:spcAft>
                          <a:spcPts val="0"/>
                        </a:spcAft>
                      </a:pPr>
                      <a:r>
                        <a:rPr lang="en-US" sz="2200" dirty="0">
                          <a:solidFill>
                            <a:schemeClr val="tx1"/>
                          </a:solidFill>
                          <a:effectLst/>
                          <a:sym typeface="Wingdings"/>
                        </a:rPr>
                        <a:t></a:t>
                      </a:r>
                      <a:endParaRPr lang="en-US" sz="2200" dirty="0">
                        <a:solidFill>
                          <a:schemeClr val="tx1"/>
                        </a:solidFill>
                        <a:effectLst/>
                        <a:latin typeface="Times New Roman"/>
                        <a:ea typeface="Calibri"/>
                      </a:endParaRPr>
                    </a:p>
                  </a:txBody>
                  <a:tcPr marL="68580" marR="68580" marT="0" marB="0">
                    <a:solidFill>
                      <a:schemeClr val="accent1">
                        <a:lumMod val="20000"/>
                        <a:lumOff val="80000"/>
                      </a:schemeClr>
                    </a:solidFill>
                  </a:tcPr>
                </a:tc>
                <a:extLst>
                  <a:ext uri="{0D108BD9-81ED-4DB2-BD59-A6C34878D82A}">
                    <a16:rowId xmlns:a16="http://schemas.microsoft.com/office/drawing/2014/main" val="10000"/>
                  </a:ext>
                </a:extLst>
              </a:tr>
              <a:tr h="509777">
                <a:tc>
                  <a:txBody>
                    <a:bodyPr/>
                    <a:lstStyle/>
                    <a:p>
                      <a:pPr marL="0" marR="0" algn="just">
                        <a:lnSpc>
                          <a:spcPct val="150000"/>
                        </a:lnSpc>
                        <a:spcBef>
                          <a:spcPts val="0"/>
                        </a:spcBef>
                        <a:spcAft>
                          <a:spcPts val="0"/>
                        </a:spcAft>
                      </a:pPr>
                      <a:r>
                        <a:rPr lang="en-US" sz="2200">
                          <a:solidFill>
                            <a:schemeClr val="tx1"/>
                          </a:solidFill>
                          <a:effectLst/>
                          <a:sym typeface="Wingdings"/>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solidFill>
                            <a:schemeClr val="tx1"/>
                          </a:solidFill>
                          <a:effectLst/>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solidFill>
                            <a:schemeClr val="tx1"/>
                          </a:solidFill>
                          <a:effectLst/>
                        </a:rPr>
                        <a:t> </a:t>
                      </a:r>
                      <a:endParaRPr lang="en-US" sz="2200">
                        <a:solidFill>
                          <a:schemeClr val="tx1"/>
                        </a:solidFill>
                        <a:effectLst/>
                        <a:latin typeface="Times New Roman"/>
                        <a:ea typeface="Calibri"/>
                      </a:endParaRPr>
                    </a:p>
                  </a:txBody>
                  <a:tcPr marL="68580" marR="68580" marT="0" marB="0"/>
                </a:tc>
                <a:extLst>
                  <a:ext uri="{0D108BD9-81ED-4DB2-BD59-A6C34878D82A}">
                    <a16:rowId xmlns:a16="http://schemas.microsoft.com/office/drawing/2014/main" val="10001"/>
                  </a:ext>
                </a:extLst>
              </a:tr>
              <a:tr h="509777">
                <a:tc>
                  <a:txBody>
                    <a:bodyPr/>
                    <a:lstStyle/>
                    <a:p>
                      <a:pPr marL="0" marR="0" algn="just">
                        <a:lnSpc>
                          <a:spcPct val="150000"/>
                        </a:lnSpc>
                        <a:spcBef>
                          <a:spcPts val="0"/>
                        </a:spcBef>
                        <a:spcAft>
                          <a:spcPts val="0"/>
                        </a:spcAft>
                      </a:pPr>
                      <a:r>
                        <a:rPr lang="vi-VN" sz="2200">
                          <a:solidFill>
                            <a:schemeClr val="tx1"/>
                          </a:solidFill>
                          <a:effectLst/>
                        </a:rPr>
                        <a:t>b</a:t>
                      </a:r>
                      <a:r>
                        <a:rPr lang="en-US" sz="2200">
                          <a:solidFill>
                            <a:schemeClr val="tx1"/>
                          </a:solidFill>
                          <a:effectLst/>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solidFill>
                            <a:schemeClr val="tx1"/>
                          </a:solidFill>
                          <a:effectLst/>
                        </a:rPr>
                        <a:t>Next update/available/next month. We/call/you/as soon as/it/released.</a:t>
                      </a:r>
                      <a:endParaRPr lang="en-US" sz="2200" dirty="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solidFill>
                            <a:schemeClr val="tx1"/>
                          </a:solidFill>
                          <a:effectLst/>
                          <a:sym typeface="Wingdings"/>
                        </a:rPr>
                        <a:t></a:t>
                      </a:r>
                      <a:endParaRPr lang="en-US" sz="2200">
                        <a:solidFill>
                          <a:schemeClr val="tx1"/>
                        </a:solidFill>
                        <a:effectLst/>
                        <a:latin typeface="Times New Roman"/>
                        <a:ea typeface="Calibri"/>
                      </a:endParaRPr>
                    </a:p>
                  </a:txBody>
                  <a:tcPr marL="68580" marR="68580" marT="0" marB="0"/>
                </a:tc>
                <a:extLst>
                  <a:ext uri="{0D108BD9-81ED-4DB2-BD59-A6C34878D82A}">
                    <a16:rowId xmlns:a16="http://schemas.microsoft.com/office/drawing/2014/main" val="10002"/>
                  </a:ext>
                </a:extLst>
              </a:tr>
              <a:tr h="509777">
                <a:tc>
                  <a:txBody>
                    <a:bodyPr/>
                    <a:lstStyle/>
                    <a:p>
                      <a:pPr marL="0" marR="0" algn="just">
                        <a:lnSpc>
                          <a:spcPct val="150000"/>
                        </a:lnSpc>
                        <a:spcBef>
                          <a:spcPts val="0"/>
                        </a:spcBef>
                        <a:spcAft>
                          <a:spcPts val="0"/>
                        </a:spcAft>
                      </a:pPr>
                      <a:r>
                        <a:rPr lang="en-US" sz="2200">
                          <a:solidFill>
                            <a:schemeClr val="tx1"/>
                          </a:solidFill>
                          <a:effectLst/>
                          <a:sym typeface="Wingdings"/>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solidFill>
                            <a:schemeClr val="tx1"/>
                          </a:solidFill>
                          <a:effectLst/>
                        </a:rPr>
                        <a:t>……………………………………………………………………………………………………..</a:t>
                      </a:r>
                      <a:endParaRPr lang="en-US" sz="2200" dirty="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solidFill>
                            <a:schemeClr val="tx1"/>
                          </a:solidFill>
                          <a:effectLst/>
                        </a:rPr>
                        <a:t> </a:t>
                      </a:r>
                      <a:endParaRPr lang="en-US" sz="2200" dirty="0">
                        <a:solidFill>
                          <a:schemeClr val="tx1"/>
                        </a:solidFill>
                        <a:effectLst/>
                        <a:latin typeface="Times New Roman"/>
                        <a:ea typeface="Calibri"/>
                      </a:endParaRPr>
                    </a:p>
                  </a:txBody>
                  <a:tcPr marL="68580" marR="68580" marT="0" marB="0"/>
                </a:tc>
                <a:extLst>
                  <a:ext uri="{0D108BD9-81ED-4DB2-BD59-A6C34878D82A}">
                    <a16:rowId xmlns:a16="http://schemas.microsoft.com/office/drawing/2014/main" val="10003"/>
                  </a:ext>
                </a:extLst>
              </a:tr>
              <a:tr h="509777">
                <a:tc>
                  <a:txBody>
                    <a:bodyPr/>
                    <a:lstStyle/>
                    <a:p>
                      <a:pPr marL="0" marR="0" algn="just">
                        <a:lnSpc>
                          <a:spcPct val="150000"/>
                        </a:lnSpc>
                        <a:spcBef>
                          <a:spcPts val="0"/>
                        </a:spcBef>
                        <a:spcAft>
                          <a:spcPts val="0"/>
                        </a:spcAft>
                      </a:pPr>
                      <a:r>
                        <a:rPr lang="vi-VN" sz="2200">
                          <a:solidFill>
                            <a:schemeClr val="tx1"/>
                          </a:solidFill>
                          <a:effectLst/>
                        </a:rPr>
                        <a:t>c</a:t>
                      </a:r>
                      <a:r>
                        <a:rPr lang="en-US" sz="2200">
                          <a:solidFill>
                            <a:schemeClr val="tx1"/>
                          </a:solidFill>
                          <a:effectLst/>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solidFill>
                            <a:schemeClr val="tx1"/>
                          </a:solidFill>
                          <a:effectLst/>
                        </a:rPr>
                        <a:t> I/sorry/hear/that. Can you tell/me/version/program/you/currently/use?</a:t>
                      </a:r>
                      <a:endParaRPr lang="en-US" sz="2200" dirty="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solidFill>
                            <a:schemeClr val="tx1"/>
                          </a:solidFill>
                          <a:effectLst/>
                          <a:sym typeface="Wingdings"/>
                        </a:rPr>
                        <a:t></a:t>
                      </a:r>
                      <a:endParaRPr lang="en-US" sz="2200">
                        <a:solidFill>
                          <a:schemeClr val="tx1"/>
                        </a:solidFill>
                        <a:effectLst/>
                        <a:latin typeface="Times New Roman"/>
                        <a:ea typeface="Calibri"/>
                      </a:endParaRPr>
                    </a:p>
                  </a:txBody>
                  <a:tcPr marL="68580" marR="68580" marT="0" marB="0"/>
                </a:tc>
                <a:extLst>
                  <a:ext uri="{0D108BD9-81ED-4DB2-BD59-A6C34878D82A}">
                    <a16:rowId xmlns:a16="http://schemas.microsoft.com/office/drawing/2014/main" val="10004"/>
                  </a:ext>
                </a:extLst>
              </a:tr>
              <a:tr h="509777">
                <a:tc>
                  <a:txBody>
                    <a:bodyPr/>
                    <a:lstStyle/>
                    <a:p>
                      <a:pPr marL="0" marR="0" algn="just">
                        <a:lnSpc>
                          <a:spcPct val="150000"/>
                        </a:lnSpc>
                        <a:spcBef>
                          <a:spcPts val="0"/>
                        </a:spcBef>
                        <a:spcAft>
                          <a:spcPts val="0"/>
                        </a:spcAft>
                      </a:pPr>
                      <a:r>
                        <a:rPr lang="en-US" sz="2200">
                          <a:solidFill>
                            <a:schemeClr val="tx1"/>
                          </a:solidFill>
                          <a:effectLst/>
                          <a:sym typeface="Wingdings"/>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solidFill>
                            <a:schemeClr val="tx1"/>
                          </a:solidFill>
                          <a:effectLst/>
                        </a:rPr>
                        <a:t>……………………………………………………………………………………………………..</a:t>
                      </a:r>
                      <a:endParaRPr lang="en-US" sz="2200" dirty="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solidFill>
                            <a:schemeClr val="tx1"/>
                          </a:solidFill>
                          <a:effectLst/>
                        </a:rPr>
                        <a:t> </a:t>
                      </a:r>
                      <a:endParaRPr lang="en-US" sz="2200">
                        <a:solidFill>
                          <a:schemeClr val="tx1"/>
                        </a:solidFill>
                        <a:effectLst/>
                        <a:latin typeface="Times New Roman"/>
                        <a:ea typeface="Calibri"/>
                      </a:endParaRPr>
                    </a:p>
                  </a:txBody>
                  <a:tcPr marL="68580" marR="68580" marT="0" marB="0"/>
                </a:tc>
                <a:extLst>
                  <a:ext uri="{0D108BD9-81ED-4DB2-BD59-A6C34878D82A}">
                    <a16:rowId xmlns:a16="http://schemas.microsoft.com/office/drawing/2014/main" val="10005"/>
                  </a:ext>
                </a:extLst>
              </a:tr>
              <a:tr h="550169">
                <a:tc>
                  <a:txBody>
                    <a:bodyPr/>
                    <a:lstStyle/>
                    <a:p>
                      <a:pPr marL="0" marR="0" algn="just">
                        <a:lnSpc>
                          <a:spcPct val="150000"/>
                        </a:lnSpc>
                        <a:spcBef>
                          <a:spcPts val="0"/>
                        </a:spcBef>
                        <a:spcAft>
                          <a:spcPts val="0"/>
                        </a:spcAft>
                      </a:pPr>
                      <a:r>
                        <a:rPr lang="vi-VN" sz="2200">
                          <a:solidFill>
                            <a:schemeClr val="tx1"/>
                          </a:solidFill>
                          <a:effectLst/>
                        </a:rPr>
                        <a:t>d</a:t>
                      </a:r>
                      <a:r>
                        <a:rPr lang="en-US" sz="2200">
                          <a:solidFill>
                            <a:schemeClr val="tx1"/>
                          </a:solidFill>
                          <a:effectLst/>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solidFill>
                            <a:schemeClr val="tx1"/>
                          </a:solidFill>
                          <a:effectLst/>
                        </a:rPr>
                        <a:t>First/you/need/download/drivers/our</a:t>
                      </a:r>
                      <a:r>
                        <a:rPr lang="en-US" sz="2200" baseline="0" dirty="0">
                          <a:solidFill>
                            <a:schemeClr val="tx1"/>
                          </a:solidFill>
                          <a:effectLst/>
                        </a:rPr>
                        <a:t> </a:t>
                      </a:r>
                      <a:r>
                        <a:rPr lang="en-US" sz="2200" dirty="0">
                          <a:solidFill>
                            <a:schemeClr val="tx1"/>
                          </a:solidFill>
                          <a:effectLst/>
                        </a:rPr>
                        <a:t>website. After/download/complete/click/icon/open/it.</a:t>
                      </a:r>
                      <a:endParaRPr lang="en-US" sz="2200" dirty="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solidFill>
                            <a:schemeClr val="tx1"/>
                          </a:solidFill>
                          <a:effectLst/>
                          <a:sym typeface="Wingdings"/>
                        </a:rPr>
                        <a:t></a:t>
                      </a:r>
                      <a:endParaRPr lang="en-US" sz="2200">
                        <a:solidFill>
                          <a:schemeClr val="tx1"/>
                        </a:solidFill>
                        <a:effectLst/>
                        <a:latin typeface="Times New Roman"/>
                        <a:ea typeface="Calibri"/>
                      </a:endParaRPr>
                    </a:p>
                  </a:txBody>
                  <a:tcPr marL="68580" marR="68580" marT="0" marB="0"/>
                </a:tc>
                <a:extLst>
                  <a:ext uri="{0D108BD9-81ED-4DB2-BD59-A6C34878D82A}">
                    <a16:rowId xmlns:a16="http://schemas.microsoft.com/office/drawing/2014/main" val="10006"/>
                  </a:ext>
                </a:extLst>
              </a:tr>
              <a:tr h="927120">
                <a:tc>
                  <a:txBody>
                    <a:bodyPr/>
                    <a:lstStyle/>
                    <a:p>
                      <a:pPr marL="0" marR="0" algn="just">
                        <a:lnSpc>
                          <a:spcPct val="150000"/>
                        </a:lnSpc>
                        <a:spcBef>
                          <a:spcPts val="0"/>
                        </a:spcBef>
                        <a:spcAft>
                          <a:spcPts val="0"/>
                        </a:spcAft>
                      </a:pPr>
                      <a:r>
                        <a:rPr lang="en-US" sz="2200">
                          <a:solidFill>
                            <a:schemeClr val="tx1"/>
                          </a:solidFill>
                          <a:effectLst/>
                          <a:sym typeface="Wingdings"/>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solidFill>
                            <a:schemeClr val="tx1"/>
                          </a:solidFill>
                          <a:effectLst/>
                        </a:rPr>
                        <a:t>……………………………………………………………………………………………………..</a:t>
                      </a:r>
                    </a:p>
                    <a:p>
                      <a:pPr marL="0" marR="0" algn="just">
                        <a:lnSpc>
                          <a:spcPct val="150000"/>
                        </a:lnSpc>
                        <a:spcBef>
                          <a:spcPts val="0"/>
                        </a:spcBef>
                        <a:spcAft>
                          <a:spcPts val="0"/>
                        </a:spcAft>
                      </a:pPr>
                      <a:endParaRPr lang="en-US" sz="2200" dirty="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solidFill>
                            <a:schemeClr val="tx1"/>
                          </a:solidFill>
                          <a:effectLst/>
                        </a:rPr>
                        <a:t> </a:t>
                      </a:r>
                      <a:endParaRPr lang="en-US" sz="2200">
                        <a:solidFill>
                          <a:schemeClr val="tx1"/>
                        </a:solidFill>
                        <a:effectLst/>
                        <a:latin typeface="Times New Roman"/>
                        <a:ea typeface="Calibri"/>
                      </a:endParaRPr>
                    </a:p>
                  </a:txBody>
                  <a:tcPr marL="68580" marR="68580" marT="0" marB="0"/>
                </a:tc>
                <a:extLst>
                  <a:ext uri="{0D108BD9-81ED-4DB2-BD59-A6C34878D82A}">
                    <a16:rowId xmlns:a16="http://schemas.microsoft.com/office/drawing/2014/main" val="10007"/>
                  </a:ext>
                </a:extLst>
              </a:tr>
              <a:tr h="509777">
                <a:tc>
                  <a:txBody>
                    <a:bodyPr/>
                    <a:lstStyle/>
                    <a:p>
                      <a:pPr marL="0" marR="0" algn="just">
                        <a:lnSpc>
                          <a:spcPct val="150000"/>
                        </a:lnSpc>
                        <a:spcBef>
                          <a:spcPts val="0"/>
                        </a:spcBef>
                        <a:spcAft>
                          <a:spcPts val="0"/>
                        </a:spcAft>
                      </a:pPr>
                      <a:r>
                        <a:rPr lang="vi-VN" sz="2200">
                          <a:solidFill>
                            <a:schemeClr val="tx1"/>
                          </a:solidFill>
                          <a:effectLst/>
                        </a:rPr>
                        <a:t>e</a:t>
                      </a:r>
                      <a:r>
                        <a:rPr lang="en-US" sz="2200">
                          <a:solidFill>
                            <a:schemeClr val="tx1"/>
                          </a:solidFill>
                          <a:effectLst/>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solidFill>
                            <a:schemeClr val="tx1"/>
                          </a:solidFill>
                          <a:effectLst/>
                        </a:rPr>
                        <a:t>I/sure/that/not/problem. What time/be/convenient/you?</a:t>
                      </a:r>
                      <a:endParaRPr lang="en-US" sz="2200" dirty="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solidFill>
                            <a:schemeClr val="tx1"/>
                          </a:solidFill>
                          <a:effectLst/>
                          <a:sym typeface="Wingdings"/>
                        </a:rPr>
                        <a:t></a:t>
                      </a:r>
                      <a:endParaRPr lang="en-US" sz="2200">
                        <a:solidFill>
                          <a:schemeClr val="tx1"/>
                        </a:solidFill>
                        <a:effectLst/>
                        <a:latin typeface="Times New Roman"/>
                        <a:ea typeface="Calibri"/>
                      </a:endParaRPr>
                    </a:p>
                  </a:txBody>
                  <a:tcPr marL="68580" marR="68580" marT="0" marB="0"/>
                </a:tc>
                <a:extLst>
                  <a:ext uri="{0D108BD9-81ED-4DB2-BD59-A6C34878D82A}">
                    <a16:rowId xmlns:a16="http://schemas.microsoft.com/office/drawing/2014/main" val="10008"/>
                  </a:ext>
                </a:extLst>
              </a:tr>
              <a:tr h="509777">
                <a:tc>
                  <a:txBody>
                    <a:bodyPr/>
                    <a:lstStyle/>
                    <a:p>
                      <a:pPr marL="0" marR="0" algn="just">
                        <a:lnSpc>
                          <a:spcPct val="150000"/>
                        </a:lnSpc>
                        <a:spcBef>
                          <a:spcPts val="0"/>
                        </a:spcBef>
                        <a:spcAft>
                          <a:spcPts val="0"/>
                        </a:spcAft>
                      </a:pPr>
                      <a:r>
                        <a:rPr lang="en-US" sz="2200">
                          <a:solidFill>
                            <a:schemeClr val="tx1"/>
                          </a:solidFill>
                          <a:effectLst/>
                          <a:sym typeface="Wingdings"/>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solidFill>
                            <a:schemeClr val="tx1"/>
                          </a:solidFill>
                          <a:effectLst/>
                        </a:rPr>
                        <a:t>……………………………………………………………………………………………………..</a:t>
                      </a:r>
                      <a:endParaRPr lang="en-US" sz="2200" dirty="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solidFill>
                            <a:schemeClr val="tx1"/>
                          </a:solidFill>
                          <a:effectLst/>
                        </a:rPr>
                        <a:t> </a:t>
                      </a:r>
                      <a:endParaRPr lang="en-US" sz="2200">
                        <a:solidFill>
                          <a:schemeClr val="tx1"/>
                        </a:solidFill>
                        <a:effectLst/>
                        <a:latin typeface="Times New Roman"/>
                        <a:ea typeface="Calibri"/>
                      </a:endParaRPr>
                    </a:p>
                  </a:txBody>
                  <a:tcPr marL="68580" marR="68580" marT="0" marB="0"/>
                </a:tc>
                <a:extLst>
                  <a:ext uri="{0D108BD9-81ED-4DB2-BD59-A6C34878D82A}">
                    <a16:rowId xmlns:a16="http://schemas.microsoft.com/office/drawing/2014/main" val="10009"/>
                  </a:ext>
                </a:extLst>
              </a:tr>
              <a:tr h="509777">
                <a:tc>
                  <a:txBody>
                    <a:bodyPr/>
                    <a:lstStyle/>
                    <a:p>
                      <a:pPr marL="0" marR="0" algn="just">
                        <a:lnSpc>
                          <a:spcPct val="150000"/>
                        </a:lnSpc>
                        <a:spcBef>
                          <a:spcPts val="0"/>
                        </a:spcBef>
                        <a:spcAft>
                          <a:spcPts val="0"/>
                        </a:spcAft>
                      </a:pPr>
                      <a:r>
                        <a:rPr lang="vi-VN" sz="2200">
                          <a:solidFill>
                            <a:schemeClr val="tx1"/>
                          </a:solidFill>
                          <a:effectLst/>
                        </a:rPr>
                        <a:t>f</a:t>
                      </a:r>
                      <a:r>
                        <a:rPr lang="en-US" sz="2200">
                          <a:solidFill>
                            <a:schemeClr val="tx1"/>
                          </a:solidFill>
                          <a:effectLst/>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solidFill>
                            <a:schemeClr val="tx1"/>
                          </a:solidFill>
                          <a:effectLst/>
                        </a:rPr>
                        <a:t>I/apologize/inconvenience/you have. Could/you/give/details?</a:t>
                      </a:r>
                      <a:endParaRPr lang="en-US" sz="2200" dirty="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solidFill>
                            <a:schemeClr val="tx1"/>
                          </a:solidFill>
                          <a:effectLst/>
                          <a:sym typeface="Wingdings"/>
                        </a:rPr>
                        <a:t></a:t>
                      </a:r>
                      <a:endParaRPr lang="en-US" sz="2200">
                        <a:solidFill>
                          <a:schemeClr val="tx1"/>
                        </a:solidFill>
                        <a:effectLst/>
                        <a:latin typeface="Times New Roman"/>
                        <a:ea typeface="Calibri"/>
                      </a:endParaRPr>
                    </a:p>
                  </a:txBody>
                  <a:tcPr marL="68580" marR="68580" marT="0" marB="0"/>
                </a:tc>
                <a:extLst>
                  <a:ext uri="{0D108BD9-81ED-4DB2-BD59-A6C34878D82A}">
                    <a16:rowId xmlns:a16="http://schemas.microsoft.com/office/drawing/2014/main" val="10010"/>
                  </a:ext>
                </a:extLst>
              </a:tr>
              <a:tr h="509777">
                <a:tc>
                  <a:txBody>
                    <a:bodyPr/>
                    <a:lstStyle/>
                    <a:p>
                      <a:pPr marL="0" marR="0" algn="just">
                        <a:lnSpc>
                          <a:spcPct val="150000"/>
                        </a:lnSpc>
                        <a:spcBef>
                          <a:spcPts val="0"/>
                        </a:spcBef>
                        <a:spcAft>
                          <a:spcPts val="0"/>
                        </a:spcAft>
                      </a:pPr>
                      <a:r>
                        <a:rPr lang="en-US" sz="2200">
                          <a:solidFill>
                            <a:schemeClr val="tx1"/>
                          </a:solidFill>
                          <a:effectLst/>
                          <a:sym typeface="Wingdings"/>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solidFill>
                            <a:schemeClr val="tx1"/>
                          </a:solidFill>
                          <a:effectLst/>
                        </a:rPr>
                        <a:t>……………………………………………………………………………………………………..</a:t>
                      </a:r>
                      <a:endParaRPr lang="en-US" sz="2200">
                        <a:solidFill>
                          <a:schemeClr val="tx1"/>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solidFill>
                            <a:schemeClr val="tx1"/>
                          </a:solidFill>
                          <a:effectLst/>
                        </a:rPr>
                        <a:t> </a:t>
                      </a:r>
                      <a:endParaRPr lang="en-US" sz="2200" dirty="0">
                        <a:solidFill>
                          <a:schemeClr val="tx1"/>
                        </a:solidFill>
                        <a:effectLst/>
                        <a:latin typeface="Times New Roman"/>
                        <a:ea typeface="Calibri"/>
                      </a:endParaRPr>
                    </a:p>
                  </a:txBody>
                  <a:tcPr marL="68580" marR="68580" marT="0" marB="0"/>
                </a:tc>
                <a:extLst>
                  <a:ext uri="{0D108BD9-81ED-4DB2-BD59-A6C34878D82A}">
                    <a16:rowId xmlns:a16="http://schemas.microsoft.com/office/drawing/2014/main" val="10011"/>
                  </a:ext>
                </a:extLst>
              </a:tr>
            </a:tbl>
          </a:graphicData>
        </a:graphic>
      </p:graphicFrame>
      <p:sp>
        <p:nvSpPr>
          <p:cNvPr id="3" name="TextBox 2"/>
          <p:cNvSpPr txBox="1"/>
          <p:nvPr/>
        </p:nvSpPr>
        <p:spPr>
          <a:xfrm>
            <a:off x="667860" y="536866"/>
            <a:ext cx="11659026" cy="400110"/>
          </a:xfrm>
          <a:prstGeom prst="rect">
            <a:avLst/>
          </a:prstGeom>
          <a:solidFill>
            <a:srgbClr val="C8D7E4"/>
          </a:solidFill>
        </p:spPr>
        <p:txBody>
          <a:bodyPr wrap="none" rtlCol="0">
            <a:spAutoFit/>
          </a:bodyPr>
          <a:lstStyle/>
          <a:p>
            <a:r>
              <a:rPr lang="en-US" sz="2000" dirty="0"/>
              <a:t>I am glad to inform you the connection issue has been resolved. We will send you a letter of resolution shortly. </a:t>
            </a:r>
          </a:p>
        </p:txBody>
      </p:sp>
      <p:sp>
        <p:nvSpPr>
          <p:cNvPr id="4" name="TextBox 3"/>
          <p:cNvSpPr txBox="1"/>
          <p:nvPr/>
        </p:nvSpPr>
        <p:spPr>
          <a:xfrm>
            <a:off x="680052" y="1557175"/>
            <a:ext cx="9155455" cy="400110"/>
          </a:xfrm>
          <a:prstGeom prst="rect">
            <a:avLst/>
          </a:prstGeom>
          <a:solidFill>
            <a:srgbClr val="C8D7E4"/>
          </a:solidFill>
        </p:spPr>
        <p:txBody>
          <a:bodyPr wrap="none" rtlCol="0">
            <a:spAutoFit/>
          </a:bodyPr>
          <a:lstStyle/>
          <a:p>
            <a:r>
              <a:rPr lang="en-US" sz="2000" dirty="0"/>
              <a:t>The next update will be available next month. We will call you as soon as it is released.</a:t>
            </a:r>
          </a:p>
        </p:txBody>
      </p:sp>
      <p:sp>
        <p:nvSpPr>
          <p:cNvPr id="5" name="TextBox 4"/>
          <p:cNvSpPr txBox="1"/>
          <p:nvPr/>
        </p:nvSpPr>
        <p:spPr>
          <a:xfrm>
            <a:off x="755904" y="2593324"/>
            <a:ext cx="9990940" cy="400110"/>
          </a:xfrm>
          <a:prstGeom prst="rect">
            <a:avLst/>
          </a:prstGeom>
          <a:solidFill>
            <a:srgbClr val="C8D7E4"/>
          </a:solidFill>
        </p:spPr>
        <p:txBody>
          <a:bodyPr wrap="none" rtlCol="0">
            <a:spAutoFit/>
          </a:bodyPr>
          <a:lstStyle/>
          <a:p>
            <a:r>
              <a:rPr lang="en-US" sz="2000" dirty="0"/>
              <a:t>I am sorry to hear that. Can you tell me which version of the program you are currently using? </a:t>
            </a:r>
          </a:p>
        </p:txBody>
      </p:sp>
      <p:sp>
        <p:nvSpPr>
          <p:cNvPr id="6" name="TextBox 5"/>
          <p:cNvSpPr txBox="1"/>
          <p:nvPr/>
        </p:nvSpPr>
        <p:spPr>
          <a:xfrm>
            <a:off x="680052" y="3736396"/>
            <a:ext cx="8168640" cy="738664"/>
          </a:xfrm>
          <a:prstGeom prst="rect">
            <a:avLst/>
          </a:prstGeom>
          <a:solidFill>
            <a:srgbClr val="C8D7E4"/>
          </a:solidFill>
        </p:spPr>
        <p:txBody>
          <a:bodyPr wrap="square" rtlCol="0">
            <a:spAutoFit/>
          </a:bodyPr>
          <a:lstStyle/>
          <a:p>
            <a:r>
              <a:rPr lang="en-US" sz="2100" dirty="0"/>
              <a:t>First you need to download the drivers from our website. </a:t>
            </a:r>
          </a:p>
          <a:p>
            <a:r>
              <a:rPr lang="en-US" sz="2100" dirty="0"/>
              <a:t>After the download is complete, click on the icon to open it.</a:t>
            </a:r>
          </a:p>
        </p:txBody>
      </p:sp>
      <p:sp>
        <p:nvSpPr>
          <p:cNvPr id="7" name="TextBox 6"/>
          <p:cNvSpPr txBox="1"/>
          <p:nvPr/>
        </p:nvSpPr>
        <p:spPr>
          <a:xfrm>
            <a:off x="680052" y="5164490"/>
            <a:ext cx="7633693" cy="400110"/>
          </a:xfrm>
          <a:prstGeom prst="rect">
            <a:avLst/>
          </a:prstGeom>
          <a:solidFill>
            <a:srgbClr val="C8D7E4"/>
          </a:solidFill>
        </p:spPr>
        <p:txBody>
          <a:bodyPr wrap="none" rtlCol="0">
            <a:spAutoFit/>
          </a:bodyPr>
          <a:lstStyle/>
          <a:p>
            <a:r>
              <a:rPr lang="en-US" sz="2000" dirty="0"/>
              <a:t>I’m sure that’s not a problem. What time would be convenient for you? </a:t>
            </a:r>
          </a:p>
        </p:txBody>
      </p:sp>
      <p:sp>
        <p:nvSpPr>
          <p:cNvPr id="8" name="TextBox 7"/>
          <p:cNvSpPr txBox="1"/>
          <p:nvPr/>
        </p:nvSpPr>
        <p:spPr>
          <a:xfrm>
            <a:off x="680052" y="6216858"/>
            <a:ext cx="9477466" cy="400110"/>
          </a:xfrm>
          <a:prstGeom prst="rect">
            <a:avLst/>
          </a:prstGeom>
          <a:solidFill>
            <a:srgbClr val="C8D7E4"/>
          </a:solidFill>
        </p:spPr>
        <p:txBody>
          <a:bodyPr wrap="none" rtlCol="0">
            <a:spAutoFit/>
          </a:bodyPr>
          <a:lstStyle/>
          <a:p>
            <a:r>
              <a:rPr lang="en-US" sz="2000" dirty="0"/>
              <a:t>I apologize for any inconveniences you have had. Could you give me more details please? </a:t>
            </a:r>
          </a:p>
        </p:txBody>
      </p:sp>
      <p:sp>
        <p:nvSpPr>
          <p:cNvPr id="9" name="TextBox 8"/>
          <p:cNvSpPr txBox="1"/>
          <p:nvPr/>
        </p:nvSpPr>
        <p:spPr>
          <a:xfrm>
            <a:off x="11458628" y="74938"/>
            <a:ext cx="336206" cy="369332"/>
          </a:xfrm>
          <a:prstGeom prst="rect">
            <a:avLst/>
          </a:prstGeom>
          <a:solidFill>
            <a:schemeClr val="accent1">
              <a:lumMod val="20000"/>
              <a:lumOff val="80000"/>
            </a:schemeClr>
          </a:solidFill>
        </p:spPr>
        <p:txBody>
          <a:bodyPr wrap="square" rtlCol="0">
            <a:spAutoFit/>
          </a:bodyPr>
          <a:lstStyle/>
          <a:p>
            <a:r>
              <a:rPr lang="en-US" dirty="0"/>
              <a:t>4</a:t>
            </a:r>
          </a:p>
        </p:txBody>
      </p:sp>
      <p:sp>
        <p:nvSpPr>
          <p:cNvPr id="10" name="TextBox 9"/>
          <p:cNvSpPr txBox="1"/>
          <p:nvPr/>
        </p:nvSpPr>
        <p:spPr>
          <a:xfrm>
            <a:off x="11458628" y="1123343"/>
            <a:ext cx="336206" cy="369332"/>
          </a:xfrm>
          <a:prstGeom prst="rect">
            <a:avLst/>
          </a:prstGeom>
          <a:solidFill>
            <a:schemeClr val="accent6">
              <a:lumMod val="20000"/>
              <a:lumOff val="80000"/>
            </a:schemeClr>
          </a:solidFill>
        </p:spPr>
        <p:txBody>
          <a:bodyPr wrap="square" rtlCol="0">
            <a:spAutoFit/>
          </a:bodyPr>
          <a:lstStyle/>
          <a:p>
            <a:r>
              <a:rPr lang="en-US" dirty="0"/>
              <a:t>6</a:t>
            </a:r>
          </a:p>
        </p:txBody>
      </p:sp>
      <p:sp>
        <p:nvSpPr>
          <p:cNvPr id="11" name="TextBox 10"/>
          <p:cNvSpPr txBox="1"/>
          <p:nvPr/>
        </p:nvSpPr>
        <p:spPr>
          <a:xfrm>
            <a:off x="11442925" y="2056566"/>
            <a:ext cx="336206" cy="369332"/>
          </a:xfrm>
          <a:prstGeom prst="rect">
            <a:avLst/>
          </a:prstGeom>
          <a:solidFill>
            <a:schemeClr val="accent6">
              <a:lumMod val="20000"/>
              <a:lumOff val="80000"/>
            </a:schemeClr>
          </a:solidFill>
        </p:spPr>
        <p:txBody>
          <a:bodyPr wrap="square" rtlCol="0">
            <a:spAutoFit/>
          </a:bodyPr>
          <a:lstStyle/>
          <a:p>
            <a:r>
              <a:rPr lang="en-US" dirty="0"/>
              <a:t>2</a:t>
            </a:r>
          </a:p>
        </p:txBody>
      </p:sp>
      <p:sp>
        <p:nvSpPr>
          <p:cNvPr id="12" name="TextBox 11"/>
          <p:cNvSpPr txBox="1"/>
          <p:nvPr/>
        </p:nvSpPr>
        <p:spPr>
          <a:xfrm>
            <a:off x="11458628" y="3136892"/>
            <a:ext cx="336206" cy="369332"/>
          </a:xfrm>
          <a:prstGeom prst="rect">
            <a:avLst/>
          </a:prstGeom>
          <a:solidFill>
            <a:schemeClr val="accent6">
              <a:lumMod val="20000"/>
              <a:lumOff val="80000"/>
            </a:schemeClr>
          </a:solidFill>
        </p:spPr>
        <p:txBody>
          <a:bodyPr wrap="square" rtlCol="0">
            <a:spAutoFit/>
          </a:bodyPr>
          <a:lstStyle/>
          <a:p>
            <a:r>
              <a:rPr lang="en-US" dirty="0"/>
              <a:t>3</a:t>
            </a:r>
          </a:p>
        </p:txBody>
      </p:sp>
      <p:sp>
        <p:nvSpPr>
          <p:cNvPr id="13" name="TextBox 12"/>
          <p:cNvSpPr txBox="1"/>
          <p:nvPr/>
        </p:nvSpPr>
        <p:spPr>
          <a:xfrm>
            <a:off x="11517736" y="4631436"/>
            <a:ext cx="336206" cy="369332"/>
          </a:xfrm>
          <a:prstGeom prst="rect">
            <a:avLst/>
          </a:prstGeom>
          <a:solidFill>
            <a:schemeClr val="accent6">
              <a:lumMod val="20000"/>
              <a:lumOff val="80000"/>
            </a:schemeClr>
          </a:solidFill>
        </p:spPr>
        <p:txBody>
          <a:bodyPr wrap="square" rtlCol="0">
            <a:spAutoFit/>
          </a:bodyPr>
          <a:lstStyle/>
          <a:p>
            <a:r>
              <a:rPr lang="en-US" dirty="0"/>
              <a:t>9</a:t>
            </a:r>
          </a:p>
        </p:txBody>
      </p:sp>
      <p:sp>
        <p:nvSpPr>
          <p:cNvPr id="14" name="TextBox 13"/>
          <p:cNvSpPr txBox="1"/>
          <p:nvPr/>
        </p:nvSpPr>
        <p:spPr>
          <a:xfrm>
            <a:off x="11517736" y="5667708"/>
            <a:ext cx="336206" cy="369332"/>
          </a:xfrm>
          <a:prstGeom prst="rect">
            <a:avLst/>
          </a:prstGeom>
          <a:solidFill>
            <a:schemeClr val="accent6">
              <a:lumMod val="20000"/>
              <a:lumOff val="80000"/>
            </a:schemeClr>
          </a:solidFill>
        </p:spPr>
        <p:txBody>
          <a:bodyPr wrap="square" rtlCol="0">
            <a:spAutoFit/>
          </a:bodyPr>
          <a:lstStyle/>
          <a:p>
            <a:r>
              <a:rPr lang="en-US" dirty="0"/>
              <a:t>7</a:t>
            </a:r>
          </a:p>
        </p:txBody>
      </p:sp>
      <p:pic>
        <p:nvPicPr>
          <p:cNvPr id="15" name="Online Media 14" descr="Maroon 5 – Memories.mp3">
            <a:hlinkClick r:id="" action="ppaction://media"/>
            <a:extLst>
              <a:ext uri="{FF2B5EF4-FFF2-40B4-BE49-F238E27FC236}">
                <a16:creationId xmlns:a16="http://schemas.microsoft.com/office/drawing/2014/main" id="{CB2BB1A8-4FAA-A74E-AD3B-DFEE098C40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03962" y="2787720"/>
            <a:ext cx="1015972" cy="1143837"/>
          </a:xfrm>
          <a:prstGeom prst="rect">
            <a:avLst/>
          </a:prstGeom>
        </p:spPr>
      </p:pic>
    </p:spTree>
    <p:extLst>
      <p:ext uri="{BB962C8B-B14F-4D97-AF65-F5344CB8AC3E}">
        <p14:creationId xmlns:p14="http://schemas.microsoft.com/office/powerpoint/2010/main" val="120590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18951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15"/>
                </p:tgtEl>
              </p:cMediaNode>
            </p:audio>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63800179"/>
              </p:ext>
            </p:extLst>
          </p:nvPr>
        </p:nvGraphicFramePr>
        <p:xfrm>
          <a:off x="0" y="1"/>
          <a:ext cx="12106657" cy="6729983"/>
        </p:xfrm>
        <a:graphic>
          <a:graphicData uri="http://schemas.openxmlformats.org/drawingml/2006/table">
            <a:tbl>
              <a:tblPr firstRow="1" firstCol="1" bandRow="1">
                <a:tableStyleId>{5C22544A-7EE6-4342-B048-85BDC9FD1C3A}</a:tableStyleId>
              </a:tblPr>
              <a:tblGrid>
                <a:gridCol w="675012">
                  <a:extLst>
                    <a:ext uri="{9D8B030D-6E8A-4147-A177-3AD203B41FA5}">
                      <a16:colId xmlns:a16="http://schemas.microsoft.com/office/drawing/2014/main" val="20000"/>
                    </a:ext>
                  </a:extLst>
                </a:gridCol>
                <a:gridCol w="10669535">
                  <a:extLst>
                    <a:ext uri="{9D8B030D-6E8A-4147-A177-3AD203B41FA5}">
                      <a16:colId xmlns:a16="http://schemas.microsoft.com/office/drawing/2014/main" val="20001"/>
                    </a:ext>
                  </a:extLst>
                </a:gridCol>
                <a:gridCol w="762110">
                  <a:extLst>
                    <a:ext uri="{9D8B030D-6E8A-4147-A177-3AD203B41FA5}">
                      <a16:colId xmlns:a16="http://schemas.microsoft.com/office/drawing/2014/main" val="20002"/>
                    </a:ext>
                  </a:extLst>
                </a:gridCol>
              </a:tblGrid>
              <a:tr h="537787">
                <a:tc>
                  <a:txBody>
                    <a:bodyPr/>
                    <a:lstStyle/>
                    <a:p>
                      <a:pPr marL="0" marR="0" algn="just">
                        <a:lnSpc>
                          <a:spcPct val="150000"/>
                        </a:lnSpc>
                        <a:spcBef>
                          <a:spcPts val="0"/>
                        </a:spcBef>
                        <a:spcAft>
                          <a:spcPts val="0"/>
                        </a:spcAft>
                      </a:pPr>
                      <a:r>
                        <a:rPr lang="en-US" sz="2200" dirty="0">
                          <a:effectLst/>
                        </a:rPr>
                        <a:t>g.</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b="0" dirty="0">
                          <a:solidFill>
                            <a:schemeClr val="tx1"/>
                          </a:solidFill>
                          <a:effectLst/>
                        </a:rPr>
                        <a:t>Certainly/please check/email/5 minutes.</a:t>
                      </a:r>
                      <a:endParaRPr lang="en-US" sz="2200" b="0" dirty="0">
                        <a:solidFill>
                          <a:schemeClr val="tx1"/>
                        </a:solidFill>
                        <a:effectLst/>
                        <a:latin typeface="Times New Roman"/>
                        <a:ea typeface="Calibri"/>
                      </a:endParaRPr>
                    </a:p>
                  </a:txBody>
                  <a:tcPr marL="68580" marR="68580" marT="0" marB="0">
                    <a:solidFill>
                      <a:srgbClr val="D8F6F6"/>
                    </a:solidFill>
                  </a:tcPr>
                </a:tc>
                <a:tc>
                  <a:txBody>
                    <a:bodyPr/>
                    <a:lstStyle/>
                    <a:p>
                      <a:pPr marL="0" marR="0" algn="just">
                        <a:lnSpc>
                          <a:spcPct val="150000"/>
                        </a:lnSpc>
                        <a:spcBef>
                          <a:spcPts val="0"/>
                        </a:spcBef>
                        <a:spcAft>
                          <a:spcPts val="0"/>
                        </a:spcAft>
                      </a:pPr>
                      <a:r>
                        <a:rPr lang="en-US" sz="2200" dirty="0">
                          <a:effectLst/>
                          <a:sym typeface="Wingdings"/>
                        </a:rPr>
                        <a:t></a:t>
                      </a:r>
                      <a:endParaRPr lang="en-US" sz="2200" dirty="0">
                        <a:solidFill>
                          <a:srgbClr val="000000"/>
                        </a:solidFill>
                        <a:effectLst/>
                        <a:latin typeface="Times New Roman"/>
                        <a:ea typeface="Calibri"/>
                      </a:endParaRPr>
                    </a:p>
                  </a:txBody>
                  <a:tcPr marL="68580" marR="68580" marT="0" marB="0">
                    <a:solidFill>
                      <a:srgbClr val="D8F6F6"/>
                    </a:solidFill>
                  </a:tcPr>
                </a:tc>
                <a:extLst>
                  <a:ext uri="{0D108BD9-81ED-4DB2-BD59-A6C34878D82A}">
                    <a16:rowId xmlns:a16="http://schemas.microsoft.com/office/drawing/2014/main" val="10000"/>
                  </a:ext>
                </a:extLst>
              </a:tr>
              <a:tr h="537787">
                <a:tc>
                  <a:txBody>
                    <a:bodyPr/>
                    <a:lstStyle/>
                    <a:p>
                      <a:pPr marL="0" marR="0" algn="just">
                        <a:lnSpc>
                          <a:spcPct val="150000"/>
                        </a:lnSpc>
                        <a:spcBef>
                          <a:spcPts val="0"/>
                        </a:spcBef>
                        <a:spcAft>
                          <a:spcPts val="0"/>
                        </a:spcAft>
                      </a:pPr>
                      <a:r>
                        <a:rPr lang="en-US" sz="2200" dirty="0">
                          <a:effectLst/>
                          <a:sym typeface="Wingdings"/>
                        </a:rPr>
                        <a:t></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effectLst/>
                        </a:rPr>
                        <a:t> </a:t>
                      </a:r>
                      <a:endParaRPr lang="en-US" sz="2200">
                        <a:solidFill>
                          <a:srgbClr val="000000"/>
                        </a:solidFill>
                        <a:effectLst/>
                        <a:latin typeface="Times New Roman"/>
                        <a:ea typeface="Calibri"/>
                      </a:endParaRPr>
                    </a:p>
                  </a:txBody>
                  <a:tcPr marL="68580" marR="68580" marT="0" marB="0"/>
                </a:tc>
                <a:extLst>
                  <a:ext uri="{0D108BD9-81ED-4DB2-BD59-A6C34878D82A}">
                    <a16:rowId xmlns:a16="http://schemas.microsoft.com/office/drawing/2014/main" val="10001"/>
                  </a:ext>
                </a:extLst>
              </a:tr>
              <a:tr h="537787">
                <a:tc>
                  <a:txBody>
                    <a:bodyPr/>
                    <a:lstStyle/>
                    <a:p>
                      <a:pPr marL="0" marR="0" algn="just">
                        <a:lnSpc>
                          <a:spcPct val="150000"/>
                        </a:lnSpc>
                        <a:spcBef>
                          <a:spcPts val="0"/>
                        </a:spcBef>
                        <a:spcAft>
                          <a:spcPts val="0"/>
                        </a:spcAft>
                      </a:pPr>
                      <a:r>
                        <a:rPr lang="en-US" sz="2200" dirty="0">
                          <a:effectLst/>
                        </a:rPr>
                        <a:t>h.</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I/assure/you/technicians/working hard/resolve it. We/get back/you/soon. </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sym typeface="Wingdings"/>
                        </a:rPr>
                        <a:t></a:t>
                      </a:r>
                      <a:endParaRPr lang="en-US" sz="2200" dirty="0">
                        <a:solidFill>
                          <a:srgbClr val="000000"/>
                        </a:solidFill>
                        <a:effectLst/>
                        <a:latin typeface="Times New Roman"/>
                        <a:ea typeface="Calibri"/>
                      </a:endParaRPr>
                    </a:p>
                  </a:txBody>
                  <a:tcPr marL="68580" marR="68580" marT="0" marB="0"/>
                </a:tc>
                <a:extLst>
                  <a:ext uri="{0D108BD9-81ED-4DB2-BD59-A6C34878D82A}">
                    <a16:rowId xmlns:a16="http://schemas.microsoft.com/office/drawing/2014/main" val="10002"/>
                  </a:ext>
                </a:extLst>
              </a:tr>
              <a:tr h="537787">
                <a:tc>
                  <a:txBody>
                    <a:bodyPr/>
                    <a:lstStyle/>
                    <a:p>
                      <a:pPr marL="0" marR="0" algn="just">
                        <a:lnSpc>
                          <a:spcPct val="150000"/>
                        </a:lnSpc>
                        <a:spcBef>
                          <a:spcPts val="0"/>
                        </a:spcBef>
                        <a:spcAft>
                          <a:spcPts val="0"/>
                        </a:spcAft>
                      </a:pPr>
                      <a:r>
                        <a:rPr lang="en-US" sz="2200" dirty="0">
                          <a:effectLst/>
                          <a:sym typeface="Wingdings"/>
                        </a:rPr>
                        <a:t></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 </a:t>
                      </a:r>
                      <a:endParaRPr lang="en-US" sz="2200" dirty="0">
                        <a:solidFill>
                          <a:srgbClr val="000000"/>
                        </a:solidFill>
                        <a:effectLst/>
                        <a:latin typeface="Times New Roman"/>
                        <a:ea typeface="Calibri"/>
                      </a:endParaRPr>
                    </a:p>
                  </a:txBody>
                  <a:tcPr marL="68580" marR="68580" marT="0" marB="0"/>
                </a:tc>
                <a:extLst>
                  <a:ext uri="{0D108BD9-81ED-4DB2-BD59-A6C34878D82A}">
                    <a16:rowId xmlns:a16="http://schemas.microsoft.com/office/drawing/2014/main" val="10003"/>
                  </a:ext>
                </a:extLst>
              </a:tr>
              <a:tr h="537787">
                <a:tc>
                  <a:txBody>
                    <a:bodyPr/>
                    <a:lstStyle/>
                    <a:p>
                      <a:pPr marL="0" marR="0" algn="just">
                        <a:lnSpc>
                          <a:spcPct val="150000"/>
                        </a:lnSpc>
                        <a:spcBef>
                          <a:spcPts val="0"/>
                        </a:spcBef>
                        <a:spcAft>
                          <a:spcPts val="0"/>
                        </a:spcAft>
                      </a:pPr>
                      <a:r>
                        <a:rPr lang="en-US" sz="2200" dirty="0">
                          <a:effectLst/>
                        </a:rPr>
                        <a:t>i.</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 Sure/it/very simple. Click/ “Option” tab/check/ “automatic update” box.</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effectLst/>
                          <a:sym typeface="Wingdings"/>
                        </a:rPr>
                        <a:t></a:t>
                      </a:r>
                      <a:endParaRPr lang="en-US" sz="2200">
                        <a:solidFill>
                          <a:srgbClr val="000000"/>
                        </a:solidFill>
                        <a:effectLst/>
                        <a:latin typeface="Times New Roman"/>
                        <a:ea typeface="Calibri"/>
                      </a:endParaRPr>
                    </a:p>
                  </a:txBody>
                  <a:tcPr marL="68580" marR="68580" marT="0" marB="0"/>
                </a:tc>
                <a:extLst>
                  <a:ext uri="{0D108BD9-81ED-4DB2-BD59-A6C34878D82A}">
                    <a16:rowId xmlns:a16="http://schemas.microsoft.com/office/drawing/2014/main" val="10004"/>
                  </a:ext>
                </a:extLst>
              </a:tr>
              <a:tr h="537787">
                <a:tc>
                  <a:txBody>
                    <a:bodyPr/>
                    <a:lstStyle/>
                    <a:p>
                      <a:pPr marL="0" marR="0" algn="just">
                        <a:lnSpc>
                          <a:spcPct val="150000"/>
                        </a:lnSpc>
                        <a:spcBef>
                          <a:spcPts val="0"/>
                        </a:spcBef>
                        <a:spcAft>
                          <a:spcPts val="0"/>
                        </a:spcAft>
                      </a:pPr>
                      <a:r>
                        <a:rPr lang="en-US" sz="2200" dirty="0">
                          <a:effectLst/>
                          <a:sym typeface="Wingdings"/>
                        </a:rPr>
                        <a:t></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effectLst/>
                        </a:rPr>
                        <a:t> </a:t>
                      </a:r>
                      <a:endParaRPr lang="en-US" sz="2200">
                        <a:solidFill>
                          <a:srgbClr val="000000"/>
                        </a:solidFill>
                        <a:effectLst/>
                        <a:latin typeface="Times New Roman"/>
                        <a:ea typeface="Calibri"/>
                      </a:endParaRPr>
                    </a:p>
                  </a:txBody>
                  <a:tcPr marL="68580" marR="68580" marT="0" marB="0"/>
                </a:tc>
                <a:extLst>
                  <a:ext uri="{0D108BD9-81ED-4DB2-BD59-A6C34878D82A}">
                    <a16:rowId xmlns:a16="http://schemas.microsoft.com/office/drawing/2014/main" val="10005"/>
                  </a:ext>
                </a:extLst>
              </a:tr>
              <a:tr h="696156">
                <a:tc>
                  <a:txBody>
                    <a:bodyPr/>
                    <a:lstStyle/>
                    <a:p>
                      <a:pPr marL="0" marR="0" algn="just">
                        <a:lnSpc>
                          <a:spcPct val="150000"/>
                        </a:lnSpc>
                        <a:spcBef>
                          <a:spcPts val="0"/>
                        </a:spcBef>
                        <a:spcAft>
                          <a:spcPts val="0"/>
                        </a:spcAft>
                      </a:pPr>
                      <a:r>
                        <a:rPr lang="en-US" sz="2200" dirty="0">
                          <a:effectLst/>
                        </a:rPr>
                        <a:t>j.</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There/be/problem/your browser/that/prevent/you/access/your account.</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effectLst/>
                          <a:sym typeface="Wingdings"/>
                        </a:rPr>
                        <a:t></a:t>
                      </a:r>
                      <a:endParaRPr lang="en-US" sz="2200">
                        <a:solidFill>
                          <a:srgbClr val="000000"/>
                        </a:solidFill>
                        <a:effectLst/>
                        <a:latin typeface="Times New Roman"/>
                        <a:ea typeface="Calibri"/>
                      </a:endParaRPr>
                    </a:p>
                  </a:txBody>
                  <a:tcPr marL="68580" marR="68580" marT="0" marB="0"/>
                </a:tc>
                <a:extLst>
                  <a:ext uri="{0D108BD9-81ED-4DB2-BD59-A6C34878D82A}">
                    <a16:rowId xmlns:a16="http://schemas.microsoft.com/office/drawing/2014/main" val="10006"/>
                  </a:ext>
                </a:extLst>
              </a:tr>
              <a:tr h="655957">
                <a:tc>
                  <a:txBody>
                    <a:bodyPr/>
                    <a:lstStyle/>
                    <a:p>
                      <a:pPr marL="0" marR="0" algn="just">
                        <a:lnSpc>
                          <a:spcPct val="150000"/>
                        </a:lnSpc>
                        <a:spcBef>
                          <a:spcPts val="0"/>
                        </a:spcBef>
                        <a:spcAft>
                          <a:spcPts val="0"/>
                        </a:spcAft>
                      </a:pPr>
                      <a:r>
                        <a:rPr lang="en-US" sz="2200" dirty="0">
                          <a:effectLst/>
                          <a:sym typeface="Wingdings"/>
                        </a:rPr>
                        <a:t></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a:t>
                      </a:r>
                    </a:p>
                  </a:txBody>
                  <a:tcPr marL="68580" marR="68580" marT="0" marB="0"/>
                </a:tc>
                <a:tc>
                  <a:txBody>
                    <a:bodyPr/>
                    <a:lstStyle/>
                    <a:p>
                      <a:pPr marL="0" marR="0" algn="just">
                        <a:lnSpc>
                          <a:spcPct val="150000"/>
                        </a:lnSpc>
                        <a:spcBef>
                          <a:spcPts val="0"/>
                        </a:spcBef>
                        <a:spcAft>
                          <a:spcPts val="0"/>
                        </a:spcAft>
                      </a:pPr>
                      <a:r>
                        <a:rPr lang="en-US" sz="2200">
                          <a:effectLst/>
                        </a:rPr>
                        <a:t> </a:t>
                      </a:r>
                      <a:endParaRPr lang="en-US" sz="2200">
                        <a:solidFill>
                          <a:srgbClr val="000000"/>
                        </a:solidFill>
                        <a:effectLst/>
                        <a:latin typeface="Times New Roman"/>
                        <a:ea typeface="Calibri"/>
                      </a:endParaRPr>
                    </a:p>
                  </a:txBody>
                  <a:tcPr marL="68580" marR="68580" marT="0" marB="0"/>
                </a:tc>
                <a:extLst>
                  <a:ext uri="{0D108BD9-81ED-4DB2-BD59-A6C34878D82A}">
                    <a16:rowId xmlns:a16="http://schemas.microsoft.com/office/drawing/2014/main" val="10007"/>
                  </a:ext>
                </a:extLst>
              </a:tr>
              <a:tr h="537787">
                <a:tc>
                  <a:txBody>
                    <a:bodyPr/>
                    <a:lstStyle/>
                    <a:p>
                      <a:pPr marL="0" marR="0" algn="just">
                        <a:lnSpc>
                          <a:spcPct val="150000"/>
                        </a:lnSpc>
                        <a:spcBef>
                          <a:spcPts val="0"/>
                        </a:spcBef>
                        <a:spcAft>
                          <a:spcPts val="0"/>
                        </a:spcAft>
                      </a:pPr>
                      <a:r>
                        <a:rPr lang="en-US" sz="2200" dirty="0">
                          <a:effectLst/>
                        </a:rPr>
                        <a:t>k.</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Of course. 2.0 extension/released/Windows 10. It/have/new/exciting/features. </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effectLst/>
                          <a:sym typeface="Wingdings"/>
                        </a:rPr>
                        <a:t></a:t>
                      </a:r>
                      <a:endParaRPr lang="en-US" sz="2200">
                        <a:solidFill>
                          <a:srgbClr val="000000"/>
                        </a:solidFill>
                        <a:effectLst/>
                        <a:latin typeface="Times New Roman"/>
                        <a:ea typeface="Calibri"/>
                      </a:endParaRPr>
                    </a:p>
                  </a:txBody>
                  <a:tcPr marL="68580" marR="68580" marT="0" marB="0"/>
                </a:tc>
                <a:extLst>
                  <a:ext uri="{0D108BD9-81ED-4DB2-BD59-A6C34878D82A}">
                    <a16:rowId xmlns:a16="http://schemas.microsoft.com/office/drawing/2014/main" val="10008"/>
                  </a:ext>
                </a:extLst>
              </a:tr>
              <a:tr h="537787">
                <a:tc>
                  <a:txBody>
                    <a:bodyPr/>
                    <a:lstStyle/>
                    <a:p>
                      <a:pPr marL="0" marR="0" algn="just">
                        <a:lnSpc>
                          <a:spcPct val="150000"/>
                        </a:lnSpc>
                        <a:spcBef>
                          <a:spcPts val="0"/>
                        </a:spcBef>
                        <a:spcAft>
                          <a:spcPts val="0"/>
                        </a:spcAft>
                      </a:pPr>
                      <a:r>
                        <a:rPr lang="en-US" sz="2200" dirty="0">
                          <a:effectLst/>
                          <a:sym typeface="Wingdings"/>
                        </a:rPr>
                        <a:t></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effectLst/>
                        </a:rPr>
                        <a:t> </a:t>
                      </a:r>
                      <a:endParaRPr lang="en-US" sz="2200">
                        <a:solidFill>
                          <a:srgbClr val="000000"/>
                        </a:solidFill>
                        <a:effectLst/>
                        <a:latin typeface="Times New Roman"/>
                        <a:ea typeface="Calibri"/>
                      </a:endParaRPr>
                    </a:p>
                  </a:txBody>
                  <a:tcPr marL="68580" marR="68580" marT="0" marB="0"/>
                </a:tc>
                <a:extLst>
                  <a:ext uri="{0D108BD9-81ED-4DB2-BD59-A6C34878D82A}">
                    <a16:rowId xmlns:a16="http://schemas.microsoft.com/office/drawing/2014/main" val="10009"/>
                  </a:ext>
                </a:extLst>
              </a:tr>
              <a:tr h="537787">
                <a:tc>
                  <a:txBody>
                    <a:bodyPr/>
                    <a:lstStyle/>
                    <a:p>
                      <a:pPr marL="0" marR="0" algn="just">
                        <a:lnSpc>
                          <a:spcPct val="150000"/>
                        </a:lnSpc>
                        <a:spcBef>
                          <a:spcPts val="0"/>
                        </a:spcBef>
                        <a:spcAft>
                          <a:spcPts val="0"/>
                        </a:spcAft>
                      </a:pPr>
                      <a:r>
                        <a:rPr lang="en-US" sz="2200" dirty="0">
                          <a:effectLst/>
                        </a:rPr>
                        <a:t>l.</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Well/virus/which/infect/system/damaging/your stored data.</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effectLst/>
                          <a:sym typeface="Wingdings"/>
                        </a:rPr>
                        <a:t></a:t>
                      </a:r>
                      <a:endParaRPr lang="en-US" sz="2200">
                        <a:solidFill>
                          <a:srgbClr val="000000"/>
                        </a:solidFill>
                        <a:effectLst/>
                        <a:latin typeface="Times New Roman"/>
                        <a:ea typeface="Calibri"/>
                      </a:endParaRPr>
                    </a:p>
                  </a:txBody>
                  <a:tcPr marL="68580" marR="68580" marT="0" marB="0"/>
                </a:tc>
                <a:extLst>
                  <a:ext uri="{0D108BD9-81ED-4DB2-BD59-A6C34878D82A}">
                    <a16:rowId xmlns:a16="http://schemas.microsoft.com/office/drawing/2014/main" val="10010"/>
                  </a:ext>
                </a:extLst>
              </a:tr>
              <a:tr h="537787">
                <a:tc>
                  <a:txBody>
                    <a:bodyPr/>
                    <a:lstStyle/>
                    <a:p>
                      <a:pPr marL="0" marR="0" algn="just">
                        <a:lnSpc>
                          <a:spcPct val="150000"/>
                        </a:lnSpc>
                        <a:spcBef>
                          <a:spcPts val="0"/>
                        </a:spcBef>
                        <a:spcAft>
                          <a:spcPts val="0"/>
                        </a:spcAft>
                      </a:pPr>
                      <a:r>
                        <a:rPr lang="en-US" sz="2200" dirty="0">
                          <a:effectLst/>
                          <a:sym typeface="Wingdings"/>
                        </a:rPr>
                        <a:t></a:t>
                      </a:r>
                      <a:endParaRPr lang="en-US" sz="2200" dirty="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a:effectLst/>
                        </a:rPr>
                        <a:t>……………………………………………………………………………………………………..</a:t>
                      </a:r>
                      <a:endParaRPr lang="en-US" sz="2200">
                        <a:solidFill>
                          <a:srgbClr val="000000"/>
                        </a:solidFill>
                        <a:effectLst/>
                        <a:latin typeface="Times New Roman"/>
                        <a:ea typeface="Calibri"/>
                      </a:endParaRPr>
                    </a:p>
                  </a:txBody>
                  <a:tcPr marL="68580" marR="68580" marT="0" marB="0"/>
                </a:tc>
                <a:tc>
                  <a:txBody>
                    <a:bodyPr/>
                    <a:lstStyle/>
                    <a:p>
                      <a:pPr marL="0" marR="0" algn="just">
                        <a:lnSpc>
                          <a:spcPct val="150000"/>
                        </a:lnSpc>
                        <a:spcBef>
                          <a:spcPts val="0"/>
                        </a:spcBef>
                        <a:spcAft>
                          <a:spcPts val="0"/>
                        </a:spcAft>
                      </a:pPr>
                      <a:r>
                        <a:rPr lang="en-US" sz="2200" dirty="0">
                          <a:effectLst/>
                        </a:rPr>
                        <a:t> </a:t>
                      </a:r>
                      <a:endParaRPr lang="en-US" sz="2200" dirty="0">
                        <a:solidFill>
                          <a:srgbClr val="000000"/>
                        </a:solidFill>
                        <a:effectLst/>
                        <a:latin typeface="Times New Roman"/>
                        <a:ea typeface="Calibri"/>
                      </a:endParaRPr>
                    </a:p>
                  </a:txBody>
                  <a:tcPr marL="68580" marR="68580" marT="0" marB="0"/>
                </a:tc>
                <a:extLst>
                  <a:ext uri="{0D108BD9-81ED-4DB2-BD59-A6C34878D82A}">
                    <a16:rowId xmlns:a16="http://schemas.microsoft.com/office/drawing/2014/main" val="10011"/>
                  </a:ext>
                </a:extLst>
              </a:tr>
            </a:tbl>
          </a:graphicData>
        </a:graphic>
      </p:graphicFrame>
      <p:sp>
        <p:nvSpPr>
          <p:cNvPr id="3" name="TextBox 2"/>
          <p:cNvSpPr txBox="1"/>
          <p:nvPr/>
        </p:nvSpPr>
        <p:spPr>
          <a:xfrm>
            <a:off x="680052" y="560606"/>
            <a:ext cx="8116722" cy="400110"/>
          </a:xfrm>
          <a:prstGeom prst="rect">
            <a:avLst/>
          </a:prstGeom>
          <a:solidFill>
            <a:srgbClr val="C8D7E4"/>
          </a:solidFill>
        </p:spPr>
        <p:txBody>
          <a:bodyPr wrap="square" rtlCol="0">
            <a:spAutoFit/>
          </a:bodyPr>
          <a:lstStyle/>
          <a:p>
            <a:r>
              <a:rPr lang="en-US" sz="2000" dirty="0"/>
              <a:t>Certainly, please check your email in 5 minutes. </a:t>
            </a:r>
          </a:p>
        </p:txBody>
      </p:sp>
      <p:sp>
        <p:nvSpPr>
          <p:cNvPr id="4" name="TextBox 3"/>
          <p:cNvSpPr txBox="1"/>
          <p:nvPr/>
        </p:nvSpPr>
        <p:spPr>
          <a:xfrm>
            <a:off x="680052" y="1695502"/>
            <a:ext cx="10396692" cy="400110"/>
          </a:xfrm>
          <a:prstGeom prst="rect">
            <a:avLst/>
          </a:prstGeom>
          <a:solidFill>
            <a:srgbClr val="C8D7E4"/>
          </a:solidFill>
        </p:spPr>
        <p:txBody>
          <a:bodyPr wrap="none" rtlCol="0">
            <a:spAutoFit/>
          </a:bodyPr>
          <a:lstStyle/>
          <a:p>
            <a:r>
              <a:rPr lang="en-US" sz="2000" dirty="0"/>
              <a:t>I assure you that our technicians are working very hard to resolve it. We will get back to you soon. </a:t>
            </a:r>
          </a:p>
        </p:txBody>
      </p:sp>
      <p:sp>
        <p:nvSpPr>
          <p:cNvPr id="5" name="TextBox 4"/>
          <p:cNvSpPr txBox="1"/>
          <p:nvPr/>
        </p:nvSpPr>
        <p:spPr>
          <a:xfrm>
            <a:off x="757951" y="2763392"/>
            <a:ext cx="9391417" cy="400110"/>
          </a:xfrm>
          <a:prstGeom prst="rect">
            <a:avLst/>
          </a:prstGeom>
          <a:solidFill>
            <a:srgbClr val="C8D7E4"/>
          </a:solidFill>
        </p:spPr>
        <p:txBody>
          <a:bodyPr wrap="none" rtlCol="0">
            <a:spAutoFit/>
          </a:bodyPr>
          <a:lstStyle/>
          <a:p>
            <a:r>
              <a:rPr lang="en-US" sz="2000" dirty="0"/>
              <a:t>Sure, it is very simple. Click on the “Option” tab then check the “automatic update” box. </a:t>
            </a:r>
          </a:p>
        </p:txBody>
      </p:sp>
      <p:sp>
        <p:nvSpPr>
          <p:cNvPr id="6" name="TextBox 5"/>
          <p:cNvSpPr txBox="1"/>
          <p:nvPr/>
        </p:nvSpPr>
        <p:spPr>
          <a:xfrm>
            <a:off x="680052" y="4057201"/>
            <a:ext cx="9719724" cy="400110"/>
          </a:xfrm>
          <a:prstGeom prst="rect">
            <a:avLst/>
          </a:prstGeom>
          <a:solidFill>
            <a:srgbClr val="C8D7E4"/>
          </a:solidFill>
        </p:spPr>
        <p:txBody>
          <a:bodyPr wrap="square" rtlCol="0">
            <a:spAutoFit/>
          </a:bodyPr>
          <a:lstStyle/>
          <a:p>
            <a:r>
              <a:rPr lang="en-US" sz="2000" dirty="0"/>
              <a:t>There was a problem with your browser that prevented you from accessing your account. </a:t>
            </a:r>
          </a:p>
        </p:txBody>
      </p:sp>
      <p:sp>
        <p:nvSpPr>
          <p:cNvPr id="7" name="TextBox 6"/>
          <p:cNvSpPr txBox="1"/>
          <p:nvPr/>
        </p:nvSpPr>
        <p:spPr>
          <a:xfrm>
            <a:off x="680052" y="5203823"/>
            <a:ext cx="10508582" cy="400110"/>
          </a:xfrm>
          <a:prstGeom prst="rect">
            <a:avLst/>
          </a:prstGeom>
          <a:solidFill>
            <a:srgbClr val="C8D7E4"/>
          </a:solidFill>
        </p:spPr>
        <p:txBody>
          <a:bodyPr wrap="none" rtlCol="0">
            <a:spAutoFit/>
          </a:bodyPr>
          <a:lstStyle/>
          <a:p>
            <a:r>
              <a:rPr lang="en-US" sz="2000" dirty="0"/>
              <a:t>Of course. The 2.0 extension has been released for Windows 10. It has many new exciting features. </a:t>
            </a:r>
          </a:p>
        </p:txBody>
      </p:sp>
      <p:sp>
        <p:nvSpPr>
          <p:cNvPr id="8" name="TextBox 7"/>
          <p:cNvSpPr txBox="1"/>
          <p:nvPr/>
        </p:nvSpPr>
        <p:spPr>
          <a:xfrm>
            <a:off x="680052" y="6236208"/>
            <a:ext cx="7683660" cy="400110"/>
          </a:xfrm>
          <a:prstGeom prst="rect">
            <a:avLst/>
          </a:prstGeom>
          <a:solidFill>
            <a:srgbClr val="C8D7E4"/>
          </a:solidFill>
        </p:spPr>
        <p:txBody>
          <a:bodyPr wrap="square" rtlCol="0">
            <a:spAutoFit/>
          </a:bodyPr>
          <a:lstStyle/>
          <a:p>
            <a:r>
              <a:rPr lang="en-US" sz="2000" dirty="0"/>
              <a:t>Well, a virus which infected your system is damaging your stored data. </a:t>
            </a:r>
          </a:p>
        </p:txBody>
      </p:sp>
      <p:sp>
        <p:nvSpPr>
          <p:cNvPr id="9" name="TextBox 8"/>
          <p:cNvSpPr txBox="1"/>
          <p:nvPr/>
        </p:nvSpPr>
        <p:spPr>
          <a:xfrm>
            <a:off x="11407776" y="3272766"/>
            <a:ext cx="336206" cy="369332"/>
          </a:xfrm>
          <a:prstGeom prst="rect">
            <a:avLst/>
          </a:prstGeom>
          <a:solidFill>
            <a:schemeClr val="accent6">
              <a:lumMod val="20000"/>
              <a:lumOff val="80000"/>
            </a:schemeClr>
          </a:solidFill>
        </p:spPr>
        <p:txBody>
          <a:bodyPr wrap="square" rtlCol="0">
            <a:spAutoFit/>
          </a:bodyPr>
          <a:lstStyle/>
          <a:p>
            <a:r>
              <a:rPr lang="en-US" dirty="0"/>
              <a:t>5</a:t>
            </a:r>
          </a:p>
        </p:txBody>
      </p:sp>
      <p:sp>
        <p:nvSpPr>
          <p:cNvPr id="10" name="TextBox 9"/>
          <p:cNvSpPr txBox="1"/>
          <p:nvPr/>
        </p:nvSpPr>
        <p:spPr>
          <a:xfrm>
            <a:off x="11409474" y="3572"/>
            <a:ext cx="444468" cy="369332"/>
          </a:xfrm>
          <a:prstGeom prst="rect">
            <a:avLst/>
          </a:prstGeom>
          <a:solidFill>
            <a:srgbClr val="D8F6F6"/>
          </a:solidFill>
        </p:spPr>
        <p:txBody>
          <a:bodyPr wrap="square" rtlCol="0">
            <a:spAutoFit/>
          </a:bodyPr>
          <a:lstStyle/>
          <a:p>
            <a:r>
              <a:rPr lang="en-US" dirty="0"/>
              <a:t>12</a:t>
            </a:r>
          </a:p>
        </p:txBody>
      </p:sp>
      <p:sp>
        <p:nvSpPr>
          <p:cNvPr id="11" name="TextBox 10"/>
          <p:cNvSpPr txBox="1"/>
          <p:nvPr/>
        </p:nvSpPr>
        <p:spPr>
          <a:xfrm>
            <a:off x="11409474" y="1206984"/>
            <a:ext cx="444468" cy="369332"/>
          </a:xfrm>
          <a:prstGeom prst="rect">
            <a:avLst/>
          </a:prstGeom>
          <a:solidFill>
            <a:srgbClr val="E8F6F8"/>
          </a:solidFill>
        </p:spPr>
        <p:txBody>
          <a:bodyPr wrap="square" rtlCol="0">
            <a:spAutoFit/>
          </a:bodyPr>
          <a:lstStyle/>
          <a:p>
            <a:r>
              <a:rPr lang="en-US" dirty="0"/>
              <a:t>11</a:t>
            </a:r>
          </a:p>
        </p:txBody>
      </p:sp>
      <p:sp>
        <p:nvSpPr>
          <p:cNvPr id="12" name="TextBox 11"/>
          <p:cNvSpPr txBox="1"/>
          <p:nvPr/>
        </p:nvSpPr>
        <p:spPr>
          <a:xfrm>
            <a:off x="11395044" y="2260588"/>
            <a:ext cx="444468" cy="369332"/>
          </a:xfrm>
          <a:prstGeom prst="rect">
            <a:avLst/>
          </a:prstGeom>
          <a:solidFill>
            <a:srgbClr val="E8F6F8"/>
          </a:solidFill>
        </p:spPr>
        <p:txBody>
          <a:bodyPr wrap="square" rtlCol="0">
            <a:spAutoFit/>
          </a:bodyPr>
          <a:lstStyle/>
          <a:p>
            <a:r>
              <a:rPr lang="en-US" dirty="0"/>
              <a:t>8</a:t>
            </a:r>
          </a:p>
        </p:txBody>
      </p:sp>
      <p:sp>
        <p:nvSpPr>
          <p:cNvPr id="13" name="TextBox 12"/>
          <p:cNvSpPr txBox="1"/>
          <p:nvPr/>
        </p:nvSpPr>
        <p:spPr>
          <a:xfrm>
            <a:off x="11392073" y="4595598"/>
            <a:ext cx="336206" cy="369332"/>
          </a:xfrm>
          <a:prstGeom prst="rect">
            <a:avLst/>
          </a:prstGeom>
          <a:solidFill>
            <a:schemeClr val="accent6">
              <a:lumMod val="20000"/>
              <a:lumOff val="80000"/>
            </a:schemeClr>
          </a:solidFill>
        </p:spPr>
        <p:txBody>
          <a:bodyPr wrap="square" rtlCol="0">
            <a:spAutoFit/>
          </a:bodyPr>
          <a:lstStyle/>
          <a:p>
            <a:r>
              <a:rPr lang="en-US" dirty="0"/>
              <a:t>1</a:t>
            </a:r>
          </a:p>
        </p:txBody>
      </p:sp>
      <p:sp>
        <p:nvSpPr>
          <p:cNvPr id="14" name="TextBox 13"/>
          <p:cNvSpPr txBox="1"/>
          <p:nvPr/>
        </p:nvSpPr>
        <p:spPr>
          <a:xfrm>
            <a:off x="11409474" y="5710351"/>
            <a:ext cx="430038" cy="369332"/>
          </a:xfrm>
          <a:prstGeom prst="rect">
            <a:avLst/>
          </a:prstGeom>
          <a:solidFill>
            <a:schemeClr val="accent6">
              <a:lumMod val="20000"/>
              <a:lumOff val="80000"/>
            </a:schemeClr>
          </a:solidFill>
        </p:spPr>
        <p:txBody>
          <a:bodyPr wrap="square" rtlCol="0">
            <a:spAutoFit/>
          </a:bodyPr>
          <a:lstStyle/>
          <a:p>
            <a:r>
              <a:rPr lang="en-US" dirty="0"/>
              <a:t>10</a:t>
            </a:r>
          </a:p>
        </p:txBody>
      </p:sp>
    </p:spTree>
    <p:extLst>
      <p:ext uri="{BB962C8B-B14F-4D97-AF65-F5344CB8AC3E}">
        <p14:creationId xmlns:p14="http://schemas.microsoft.com/office/powerpoint/2010/main" val="18207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Freeform 36"/>
          <p:cNvSpPr/>
          <p:nvPr/>
        </p:nvSpPr>
        <p:spPr>
          <a:xfrm>
            <a:off x="5837401" y="0"/>
            <a:ext cx="1420650" cy="6858000"/>
          </a:xfrm>
          <a:custGeom>
            <a:avLst/>
            <a:gdLst>
              <a:gd name="connsiteX0" fmla="*/ 585977 w 1537687"/>
              <a:gd name="connsiteY0" fmla="*/ 0 h 6858000"/>
              <a:gd name="connsiteX1" fmla="*/ 1368880 w 1537687"/>
              <a:gd name="connsiteY1" fmla="*/ 0 h 6858000"/>
              <a:gd name="connsiteX2" fmla="*/ 1373883 w 1537687"/>
              <a:gd name="connsiteY2" fmla="*/ 18103 h 6858000"/>
              <a:gd name="connsiteX3" fmla="*/ 1513436 w 1537687"/>
              <a:gd name="connsiteY3" fmla="*/ 1774664 h 6858000"/>
              <a:gd name="connsiteX4" fmla="*/ 1242006 w 1537687"/>
              <a:gd name="connsiteY4" fmla="*/ 6609767 h 6858000"/>
              <a:gd name="connsiteX5" fmla="*/ 1305969 w 1537687"/>
              <a:gd name="connsiteY5" fmla="*/ 6858000 h 6858000"/>
              <a:gd name="connsiteX6" fmla="*/ 269403 w 1537687"/>
              <a:gd name="connsiteY6" fmla="*/ 6858000 h 6858000"/>
              <a:gd name="connsiteX7" fmla="*/ 264207 w 1537687"/>
              <a:gd name="connsiteY7" fmla="*/ 6846573 h 6858000"/>
              <a:gd name="connsiteX8" fmla="*/ 19853 w 1537687"/>
              <a:gd name="connsiteY8" fmla="*/ 4746914 h 6858000"/>
              <a:gd name="connsiteX9" fmla="*/ 874774 w 1537687"/>
              <a:gd name="connsiteY9" fmla="*/ 1021492 h 6858000"/>
              <a:gd name="connsiteX10" fmla="*/ 665204 w 1537687"/>
              <a:gd name="connsiteY10" fmla="*/ 157889 h 6858000"/>
              <a:gd name="connsiteX11" fmla="*/ 585977 w 153768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687" h="6858000">
                <a:moveTo>
                  <a:pt x="585977" y="0"/>
                </a:moveTo>
                <a:lnTo>
                  <a:pt x="1368880" y="0"/>
                </a:lnTo>
                <a:lnTo>
                  <a:pt x="1373883" y="18103"/>
                </a:lnTo>
                <a:cubicBezTo>
                  <a:pt x="1500291" y="517863"/>
                  <a:pt x="1580470" y="1121717"/>
                  <a:pt x="1513436" y="1774664"/>
                </a:cubicBezTo>
                <a:cubicBezTo>
                  <a:pt x="1345853" y="3407030"/>
                  <a:pt x="846406" y="4856808"/>
                  <a:pt x="1242006" y="6609767"/>
                </a:cubicBezTo>
                <a:lnTo>
                  <a:pt x="1305969" y="6858000"/>
                </a:lnTo>
                <a:lnTo>
                  <a:pt x="269403" y="6858000"/>
                </a:lnTo>
                <a:lnTo>
                  <a:pt x="264207" y="6846573"/>
                </a:lnTo>
                <a:cubicBezTo>
                  <a:pt x="133263" y="6541394"/>
                  <a:pt x="-63261" y="5876595"/>
                  <a:pt x="19853" y="4746914"/>
                </a:cubicBezTo>
                <a:cubicBezTo>
                  <a:pt x="140746" y="3103741"/>
                  <a:pt x="888263" y="2228077"/>
                  <a:pt x="874774" y="1021492"/>
                </a:cubicBezTo>
                <a:cubicBezTo>
                  <a:pt x="871402" y="719846"/>
                  <a:pt x="788164" y="427193"/>
                  <a:pt x="665204" y="157889"/>
                </a:cubicBezTo>
                <a:lnTo>
                  <a:pt x="585977" y="0"/>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6017266" y="0"/>
            <a:ext cx="961052" cy="2223249"/>
          </a:xfrm>
          <a:custGeom>
            <a:avLst/>
            <a:gdLst>
              <a:gd name="connsiteX0" fmla="*/ 0 w 961052"/>
              <a:gd name="connsiteY0" fmla="*/ 0 h 2223249"/>
              <a:gd name="connsiteX1" fmla="*/ 932141 w 961052"/>
              <a:gd name="connsiteY1" fmla="*/ 0 h 2223249"/>
              <a:gd name="connsiteX2" fmla="*/ 943375 w 961052"/>
              <a:gd name="connsiteY2" fmla="*/ 75956 h 2223249"/>
              <a:gd name="connsiteX3" fmla="*/ 937229 w 961052"/>
              <a:gd name="connsiteY3" fmla="*/ 794456 h 2223249"/>
              <a:gd name="connsiteX4" fmla="*/ 643773 w 961052"/>
              <a:gd name="connsiteY4" fmla="*/ 2162806 h 2223249"/>
              <a:gd name="connsiteX5" fmla="*/ 624925 w 961052"/>
              <a:gd name="connsiteY5" fmla="*/ 2223249 h 2223249"/>
              <a:gd name="connsiteX6" fmla="*/ 582163 w 961052"/>
              <a:gd name="connsiteY6" fmla="*/ 1954939 h 2223249"/>
              <a:gd name="connsiteX7" fmla="*/ 30729 w 961052"/>
              <a:gd name="connsiteY7" fmla="*/ 72032 h 2223249"/>
              <a:gd name="connsiteX8" fmla="*/ 0 w 961052"/>
              <a:gd name="connsiteY8" fmla="*/ 0 h 22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052" h="2223249">
                <a:moveTo>
                  <a:pt x="0" y="0"/>
                </a:moveTo>
                <a:lnTo>
                  <a:pt x="932141" y="0"/>
                </a:lnTo>
                <a:lnTo>
                  <a:pt x="943375" y="75956"/>
                </a:lnTo>
                <a:cubicBezTo>
                  <a:pt x="967053" y="290844"/>
                  <a:pt x="968799" y="530369"/>
                  <a:pt x="937229" y="794456"/>
                </a:cubicBezTo>
                <a:cubicBezTo>
                  <a:pt x="874089" y="1322631"/>
                  <a:pt x="764091" y="1765359"/>
                  <a:pt x="643773" y="2162806"/>
                </a:cubicBezTo>
                <a:lnTo>
                  <a:pt x="624925" y="2223249"/>
                </a:lnTo>
                <a:lnTo>
                  <a:pt x="582163" y="1954939"/>
                </a:lnTo>
                <a:cubicBezTo>
                  <a:pt x="460650" y="1299270"/>
                  <a:pt x="263338" y="637264"/>
                  <a:pt x="30729" y="72032"/>
                </a:cubicBezTo>
                <a:lnTo>
                  <a:pt x="0"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6129214" y="2223249"/>
            <a:ext cx="600221" cy="2682801"/>
          </a:xfrm>
          <a:custGeom>
            <a:avLst/>
            <a:gdLst>
              <a:gd name="connsiteX0" fmla="*/ 512978 w 600221"/>
              <a:gd name="connsiteY0" fmla="*/ 0 h 2682801"/>
              <a:gd name="connsiteX1" fmla="*/ 539551 w 600221"/>
              <a:gd name="connsiteY1" fmla="*/ 166732 h 2682801"/>
              <a:gd name="connsiteX2" fmla="*/ 334589 w 600221"/>
              <a:gd name="connsiteY2" fmla="*/ 2357349 h 2682801"/>
              <a:gd name="connsiteX3" fmla="*/ 205180 w 600221"/>
              <a:gd name="connsiteY3" fmla="*/ 2612139 h 2682801"/>
              <a:gd name="connsiteX4" fmla="*/ 174960 w 600221"/>
              <a:gd name="connsiteY4" fmla="*/ 2682801 h 2682801"/>
              <a:gd name="connsiteX5" fmla="*/ 155655 w 600221"/>
              <a:gd name="connsiteY5" fmla="*/ 2635634 h 2682801"/>
              <a:gd name="connsiteX6" fmla="*/ 13414 w 600221"/>
              <a:gd name="connsiteY6" fmla="*/ 1735389 h 2682801"/>
              <a:gd name="connsiteX7" fmla="*/ 470976 w 600221"/>
              <a:gd name="connsiteY7" fmla="*/ 134692 h 2682801"/>
              <a:gd name="connsiteX8" fmla="*/ 512978 w 600221"/>
              <a:gd name="connsiteY8" fmla="*/ 0 h 26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21" h="2682801">
                <a:moveTo>
                  <a:pt x="512978" y="0"/>
                </a:moveTo>
                <a:lnTo>
                  <a:pt x="539551" y="166732"/>
                </a:lnTo>
                <a:cubicBezTo>
                  <a:pt x="653985" y="1030412"/>
                  <a:pt x="617665" y="1842090"/>
                  <a:pt x="334589" y="2357349"/>
                </a:cubicBezTo>
                <a:cubicBezTo>
                  <a:pt x="287284" y="2443375"/>
                  <a:pt x="244265" y="2528374"/>
                  <a:pt x="205180" y="2612139"/>
                </a:cubicBezTo>
                <a:lnTo>
                  <a:pt x="174960" y="2682801"/>
                </a:lnTo>
                <a:lnTo>
                  <a:pt x="155655" y="2635634"/>
                </a:lnTo>
                <a:cubicBezTo>
                  <a:pt x="39333" y="2332209"/>
                  <a:pt x="-30930" y="2033786"/>
                  <a:pt x="13414" y="1735389"/>
                </a:cubicBezTo>
                <a:cubicBezTo>
                  <a:pt x="93235" y="1198274"/>
                  <a:pt x="286863" y="709894"/>
                  <a:pt x="470976" y="134692"/>
                </a:cubicBezTo>
                <a:lnTo>
                  <a:pt x="512978"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970893" y="4906049"/>
            <a:ext cx="1020610" cy="1951950"/>
          </a:xfrm>
          <a:custGeom>
            <a:avLst/>
            <a:gdLst>
              <a:gd name="connsiteX0" fmla="*/ 333281 w 1020610"/>
              <a:gd name="connsiteY0" fmla="*/ 0 h 1951950"/>
              <a:gd name="connsiteX1" fmla="*/ 388749 w 1020610"/>
              <a:gd name="connsiteY1" fmla="*/ 135528 h 1951950"/>
              <a:gd name="connsiteX2" fmla="*/ 1020610 w 1020610"/>
              <a:gd name="connsiteY2" fmla="*/ 1950741 h 1951950"/>
              <a:gd name="connsiteX3" fmla="*/ 1020610 w 1020610"/>
              <a:gd name="connsiteY3" fmla="*/ 1951950 h 1951950"/>
              <a:gd name="connsiteX4" fmla="*/ 32515 w 1020610"/>
              <a:gd name="connsiteY4" fmla="*/ 1951950 h 1951950"/>
              <a:gd name="connsiteX5" fmla="*/ 29320 w 1020610"/>
              <a:gd name="connsiteY5" fmla="*/ 1932141 h 1951950"/>
              <a:gd name="connsiteX6" fmla="*/ 257700 w 1020610"/>
              <a:gd name="connsiteY6" fmla="*/ 176721 h 1951950"/>
              <a:gd name="connsiteX7" fmla="*/ 333281 w 1020610"/>
              <a:gd name="connsiteY7" fmla="*/ 0 h 19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10" h="1951950">
                <a:moveTo>
                  <a:pt x="333281" y="0"/>
                </a:moveTo>
                <a:lnTo>
                  <a:pt x="388749" y="135528"/>
                </a:lnTo>
                <a:cubicBezTo>
                  <a:pt x="636259" y="708576"/>
                  <a:pt x="997498" y="1302710"/>
                  <a:pt x="1020610" y="1950741"/>
                </a:cubicBezTo>
                <a:lnTo>
                  <a:pt x="1020610" y="1951950"/>
                </a:lnTo>
                <a:lnTo>
                  <a:pt x="32515" y="1951950"/>
                </a:lnTo>
                <a:lnTo>
                  <a:pt x="29320" y="1932141"/>
                </a:lnTo>
                <a:cubicBezTo>
                  <a:pt x="-17956" y="1604064"/>
                  <a:pt x="-46126" y="957193"/>
                  <a:pt x="257700" y="176721"/>
                </a:cubicBezTo>
                <a:lnTo>
                  <a:pt x="333281"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433664" y="1942484"/>
            <a:ext cx="5077119" cy="3939540"/>
          </a:xfrm>
          <a:prstGeom prst="rect">
            <a:avLst/>
          </a:prstGeom>
          <a:noFill/>
        </p:spPr>
        <p:txBody>
          <a:bodyPr wrap="square" lIns="0" tIns="0" rIns="0" bIns="0" rtlCol="0">
            <a:spAutoFit/>
          </a:bodyPr>
          <a:lstStyle/>
          <a:p>
            <a:r>
              <a:rPr lang="en-US" sz="3200" dirty="0"/>
              <a:t>- Work in pairs, student A plays the role of a customer and student B plays the role of a technician</a:t>
            </a:r>
          </a:p>
          <a:p>
            <a:r>
              <a:rPr lang="en-US" sz="3200" dirty="0"/>
              <a:t>- Make a conversation between a customer and a technician in common support situations</a:t>
            </a:r>
          </a:p>
        </p:txBody>
      </p:sp>
      <p:sp>
        <p:nvSpPr>
          <p:cNvPr id="39" name="Rectangle 38"/>
          <p:cNvSpPr/>
          <p:nvPr/>
        </p:nvSpPr>
        <p:spPr>
          <a:xfrm>
            <a:off x="6029286" y="81208"/>
            <a:ext cx="5450399" cy="6776792"/>
          </a:xfrm>
          <a:prstGeom prst="rect">
            <a:avLst/>
          </a:prstGeom>
          <a:gradFill flip="none" rotWithShape="1">
            <a:gsLst>
              <a:gs pos="0">
                <a:schemeClr val="bg1">
                  <a:alpha val="7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A2A670-4772-4504-9A86-BE460BACA39F}"/>
              </a:ext>
            </a:extLst>
          </p:cNvPr>
          <p:cNvSpPr/>
          <p:nvPr/>
        </p:nvSpPr>
        <p:spPr>
          <a:xfrm>
            <a:off x="238593" y="561926"/>
            <a:ext cx="6023149" cy="69249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Activity 3: Role-play</a:t>
            </a:r>
          </a:p>
        </p:txBody>
      </p:sp>
      <p:pic>
        <p:nvPicPr>
          <p:cNvPr id="2" name="Picture 2" descr="D:\DHCN\TA CNTT 6\UNIT 5-offline\ex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0544" y="2057400"/>
            <a:ext cx="455980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583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386942A-CF4B-7D44-B498-D10180E384EE}"/>
              </a:ext>
            </a:extLst>
          </p:cNvPr>
          <p:cNvSpPr/>
          <p:nvPr/>
        </p:nvSpPr>
        <p:spPr>
          <a:xfrm>
            <a:off x="0" y="0"/>
            <a:ext cx="5644055" cy="14031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Tw Cen MT" panose="020B0602020104020603" pitchFamily="34" charset="77"/>
              </a:rPr>
              <a:t>- Greet the customer</a:t>
            </a:r>
          </a:p>
          <a:p>
            <a:pPr algn="ctr"/>
            <a:r>
              <a:rPr lang="en-US" sz="3200" dirty="0">
                <a:latin typeface="Tw Cen MT" panose="020B0602020104020603" pitchFamily="34" charset="77"/>
              </a:rPr>
              <a:t>- Identify yourself</a:t>
            </a:r>
          </a:p>
          <a:p>
            <a:pPr algn="ctr"/>
            <a:endParaRPr lang="en-US" sz="3200" dirty="0">
              <a:latin typeface="Tw Cen MT" panose="020B0602020104020603" pitchFamily="34" charset="77"/>
            </a:endParaRPr>
          </a:p>
        </p:txBody>
      </p:sp>
      <p:sp>
        <p:nvSpPr>
          <p:cNvPr id="6" name="Rounded Rectangle 5">
            <a:extLst>
              <a:ext uri="{FF2B5EF4-FFF2-40B4-BE49-F238E27FC236}">
                <a16:creationId xmlns:a16="http://schemas.microsoft.com/office/drawing/2014/main" id="{068466C7-E122-7444-B42E-455A7CFCD2A3}"/>
              </a:ext>
            </a:extLst>
          </p:cNvPr>
          <p:cNvSpPr/>
          <p:nvPr/>
        </p:nvSpPr>
        <p:spPr>
          <a:xfrm>
            <a:off x="5812221" y="0"/>
            <a:ext cx="6379779" cy="14031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Tw Cen MT" panose="020B0602020104020603" pitchFamily="34" charset="77"/>
              </a:rPr>
              <a:t>- Good morning/afternoon…</a:t>
            </a:r>
          </a:p>
          <a:p>
            <a:pPr algn="ctr"/>
            <a:r>
              <a:rPr lang="en-US" sz="3200" dirty="0">
                <a:latin typeface="Tw Cen MT" panose="020B0602020104020603" pitchFamily="34" charset="77"/>
              </a:rPr>
              <a:t>- This is …, service agent/support technician of … company</a:t>
            </a:r>
          </a:p>
        </p:txBody>
      </p:sp>
      <p:sp>
        <p:nvSpPr>
          <p:cNvPr id="7" name="Rounded Rectangle 6">
            <a:extLst>
              <a:ext uri="{FF2B5EF4-FFF2-40B4-BE49-F238E27FC236}">
                <a16:creationId xmlns:a16="http://schemas.microsoft.com/office/drawing/2014/main" id="{16A8FF2A-B80A-8A48-860A-A3F3C08895CF}"/>
              </a:ext>
            </a:extLst>
          </p:cNvPr>
          <p:cNvSpPr/>
          <p:nvPr/>
        </p:nvSpPr>
        <p:spPr>
          <a:xfrm>
            <a:off x="-1" y="1602828"/>
            <a:ext cx="5644055" cy="19444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rgbClr val="000000"/>
                </a:solidFill>
                <a:latin typeface="Tw Cen MT" panose="020B0602020104020603" pitchFamily="34" charset="77"/>
                <a:ea typeface="SimSun"/>
                <a:cs typeface="Times New Roman"/>
              </a:rPr>
              <a:t>-Complain about a problem with</a:t>
            </a:r>
            <a:r>
              <a:rPr lang="en-US" sz="3200" dirty="0">
                <a:latin typeface="Tw Cen MT" panose="020B0602020104020603" pitchFamily="34" charset="77"/>
              </a:rPr>
              <a:t>…</a:t>
            </a:r>
          </a:p>
          <a:p>
            <a:pPr marL="457200" indent="-457200" algn="ctr">
              <a:buFontTx/>
              <a:buChar char="-"/>
            </a:pPr>
            <a:r>
              <a:rPr lang="en-US" sz="3200" dirty="0">
                <a:latin typeface="Tw Cen MT" panose="020B0602020104020603" pitchFamily="34" charset="77"/>
              </a:rPr>
              <a:t>Say you have a problem…</a:t>
            </a:r>
          </a:p>
          <a:p>
            <a:pPr algn="ctr"/>
            <a:endParaRPr lang="en-US" sz="3200" dirty="0">
              <a:latin typeface="Tw Cen MT" panose="020B0602020104020603" pitchFamily="34" charset="77"/>
            </a:endParaRPr>
          </a:p>
        </p:txBody>
      </p:sp>
      <p:sp>
        <p:nvSpPr>
          <p:cNvPr id="8" name="Rounded Rectangle 7">
            <a:extLst>
              <a:ext uri="{FF2B5EF4-FFF2-40B4-BE49-F238E27FC236}">
                <a16:creationId xmlns:a16="http://schemas.microsoft.com/office/drawing/2014/main" id="{F1EE5E71-4275-1A4C-9945-10EAA8235EE5}"/>
              </a:ext>
            </a:extLst>
          </p:cNvPr>
          <p:cNvSpPr/>
          <p:nvPr/>
        </p:nvSpPr>
        <p:spPr>
          <a:xfrm>
            <a:off x="5812221" y="1602828"/>
            <a:ext cx="6379779" cy="19444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Tx/>
              <a:buChar char="-"/>
            </a:pPr>
            <a:r>
              <a:rPr lang="en-US" sz="3200" dirty="0">
                <a:latin typeface="Tw Cen MT" panose="020B0602020104020603" pitchFamily="34" charset="77"/>
              </a:rPr>
              <a:t>I’m afraid I have a complaint about…</a:t>
            </a:r>
          </a:p>
          <a:p>
            <a:pPr algn="ctr"/>
            <a:r>
              <a:rPr lang="en-US" sz="3200" dirty="0">
                <a:latin typeface="Tw Cen MT" panose="020B0602020104020603" pitchFamily="34" charset="77"/>
              </a:rPr>
              <a:t>- </a:t>
            </a:r>
            <a:r>
              <a:rPr lang="en-US" sz="3200" dirty="0">
                <a:solidFill>
                  <a:srgbClr val="000000"/>
                </a:solidFill>
                <a:latin typeface="Tw Cen MT" panose="020B0602020104020603" pitchFamily="34" charset="77"/>
                <a:ea typeface="SimSun"/>
                <a:cs typeface="Times New Roman"/>
              </a:rPr>
              <a:t>I’m calling because </a:t>
            </a:r>
            <a:r>
              <a:rPr lang="en-US" sz="3200" dirty="0">
                <a:solidFill>
                  <a:schemeClr val="accent2"/>
                </a:solidFill>
                <a:latin typeface="Tw Cen MT" panose="020B0602020104020603" pitchFamily="34" charset="77"/>
                <a:ea typeface="SimSun"/>
                <a:cs typeface="Times New Roman"/>
              </a:rPr>
              <a:t>there has been/ I’m having </a:t>
            </a:r>
            <a:r>
              <a:rPr lang="en-US" sz="3200" dirty="0">
                <a:solidFill>
                  <a:srgbClr val="000000"/>
                </a:solidFill>
                <a:latin typeface="Tw Cen MT" panose="020B0602020104020603" pitchFamily="34" charset="77"/>
                <a:ea typeface="SimSun"/>
                <a:cs typeface="Times New Roman"/>
              </a:rPr>
              <a:t>a problem with …</a:t>
            </a:r>
            <a:endParaRPr lang="en-US" sz="3200" dirty="0">
              <a:latin typeface="Tw Cen MT" panose="020B0602020104020603" pitchFamily="34" charset="77"/>
            </a:endParaRPr>
          </a:p>
        </p:txBody>
      </p:sp>
      <p:sp>
        <p:nvSpPr>
          <p:cNvPr id="9" name="Rounded Rectangle 8">
            <a:extLst>
              <a:ext uri="{FF2B5EF4-FFF2-40B4-BE49-F238E27FC236}">
                <a16:creationId xmlns:a16="http://schemas.microsoft.com/office/drawing/2014/main" id="{73DE3C4E-28C5-BD4F-97DB-F37903DC0235}"/>
              </a:ext>
            </a:extLst>
          </p:cNvPr>
          <p:cNvSpPr/>
          <p:nvPr/>
        </p:nvSpPr>
        <p:spPr>
          <a:xfrm>
            <a:off x="-2" y="3746938"/>
            <a:ext cx="5644055" cy="14031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3200" dirty="0">
                <a:solidFill>
                  <a:srgbClr val="000000"/>
                </a:solidFill>
                <a:ea typeface="SimSun"/>
                <a:cs typeface="Times New Roman"/>
              </a:rPr>
              <a:t>- Ask for … name and phone number</a:t>
            </a:r>
            <a:endParaRPr lang="en-US" sz="3200" dirty="0">
              <a:solidFill>
                <a:srgbClr val="000000"/>
              </a:solidFill>
              <a:ea typeface="Calibri"/>
              <a:cs typeface="Times New Roman"/>
            </a:endParaRPr>
          </a:p>
        </p:txBody>
      </p:sp>
      <p:sp>
        <p:nvSpPr>
          <p:cNvPr id="11" name="Rounded Rectangle 10">
            <a:extLst>
              <a:ext uri="{FF2B5EF4-FFF2-40B4-BE49-F238E27FC236}">
                <a16:creationId xmlns:a16="http://schemas.microsoft.com/office/drawing/2014/main" id="{5A1055C3-17DE-D544-8DCC-101BBF5E1127}"/>
              </a:ext>
            </a:extLst>
          </p:cNvPr>
          <p:cNvSpPr/>
          <p:nvPr/>
        </p:nvSpPr>
        <p:spPr>
          <a:xfrm>
            <a:off x="5812220" y="3746938"/>
            <a:ext cx="6379779" cy="27484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 Let me just get your name and phone number in case we get disconnected.</a:t>
            </a:r>
          </a:p>
          <a:p>
            <a:pPr algn="ctr"/>
            <a:r>
              <a:rPr lang="en-US" sz="3200" dirty="0">
                <a:latin typeface="Tw Cen MT" panose="020B0602020104020603" pitchFamily="34" charset="77"/>
              </a:rPr>
              <a:t>- </a:t>
            </a:r>
            <a:r>
              <a:rPr lang="en-US" sz="3200" dirty="0">
                <a:solidFill>
                  <a:srgbClr val="000000"/>
                </a:solidFill>
                <a:latin typeface="Tw Cen MT" panose="020B0602020104020603" pitchFamily="34" charset="77"/>
                <a:ea typeface="SimSun"/>
                <a:cs typeface="Times New Roman"/>
              </a:rPr>
              <a:t>Could I have your name and phone number, please?</a:t>
            </a:r>
            <a:endParaRPr lang="en-US" sz="3200" dirty="0">
              <a:latin typeface="Tw Cen MT" panose="020B0602020104020603" pitchFamily="34" charset="77"/>
            </a:endParaRPr>
          </a:p>
        </p:txBody>
      </p:sp>
    </p:spTree>
    <p:extLst>
      <p:ext uri="{BB962C8B-B14F-4D97-AF65-F5344CB8AC3E}">
        <p14:creationId xmlns:p14="http://schemas.microsoft.com/office/powerpoint/2010/main" val="368734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386942A-CF4B-7D44-B498-D10180E384EE}"/>
              </a:ext>
            </a:extLst>
          </p:cNvPr>
          <p:cNvSpPr/>
          <p:nvPr/>
        </p:nvSpPr>
        <p:spPr>
          <a:xfrm>
            <a:off x="1" y="0"/>
            <a:ext cx="5152292" cy="21790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lgn="ctr">
              <a:buFontTx/>
              <a:buChar char="-"/>
            </a:pPr>
            <a:r>
              <a:rPr lang="en-US" sz="3200" dirty="0">
                <a:latin typeface="Tw Cen MT" panose="020B0602020104020603" pitchFamily="34" charset="77"/>
              </a:rPr>
              <a:t>Ask for details of problem</a:t>
            </a:r>
          </a:p>
          <a:p>
            <a:pPr marL="457200" indent="-457200" algn="ctr">
              <a:buFontTx/>
              <a:buChar char="-"/>
            </a:pPr>
            <a:r>
              <a:rPr lang="en-US" sz="3200" dirty="0">
                <a:latin typeface="Tw Cen MT" panose="020B0602020104020603" pitchFamily="34" charset="77"/>
              </a:rPr>
              <a:t>Ask for more details</a:t>
            </a:r>
          </a:p>
        </p:txBody>
      </p:sp>
      <p:sp>
        <p:nvSpPr>
          <p:cNvPr id="6" name="Rounded Rectangle 5">
            <a:extLst>
              <a:ext uri="{FF2B5EF4-FFF2-40B4-BE49-F238E27FC236}">
                <a16:creationId xmlns:a16="http://schemas.microsoft.com/office/drawing/2014/main" id="{068466C7-E122-7444-B42E-455A7CFCD2A3}"/>
              </a:ext>
            </a:extLst>
          </p:cNvPr>
          <p:cNvSpPr/>
          <p:nvPr/>
        </p:nvSpPr>
        <p:spPr>
          <a:xfrm>
            <a:off x="5275385" y="1"/>
            <a:ext cx="6916615" cy="21790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lgn="ctr">
              <a:buFontTx/>
              <a:buChar char="-"/>
            </a:pPr>
            <a:r>
              <a:rPr lang="en-US" sz="3000" dirty="0">
                <a:latin typeface="Tw Cen MT" panose="020B0602020104020603" pitchFamily="34" charset="77"/>
              </a:rPr>
              <a:t>What kind of problem do you have?</a:t>
            </a:r>
          </a:p>
          <a:p>
            <a:pPr marL="457200" indent="-457200" algn="ctr">
              <a:buFontTx/>
              <a:buChar char="-"/>
            </a:pPr>
            <a:r>
              <a:rPr lang="en-US" sz="3000" dirty="0">
                <a:latin typeface="Tw Cen MT" panose="020B0602020104020603" pitchFamily="34" charset="77"/>
              </a:rPr>
              <a:t>Can you be more specific</a:t>
            </a:r>
            <a:r>
              <a:rPr lang="vi-VN" sz="3000" dirty="0"/>
              <a:t>,</a:t>
            </a:r>
            <a:r>
              <a:rPr lang="en-US" sz="3000" dirty="0">
                <a:latin typeface="Tw Cen MT" panose="020B0602020104020603" pitchFamily="34" charset="77"/>
              </a:rPr>
              <a:t> please?</a:t>
            </a:r>
          </a:p>
          <a:p>
            <a:pPr marL="457200" indent="-457200" algn="ctr">
              <a:buFontTx/>
              <a:buChar char="-"/>
            </a:pPr>
            <a:r>
              <a:rPr lang="en-US" sz="3000" dirty="0">
                <a:latin typeface="Tw Cen MT" panose="020B0602020104020603" pitchFamily="34" charset="77"/>
              </a:rPr>
              <a:t>What exactly is the problem?</a:t>
            </a:r>
          </a:p>
          <a:p>
            <a:pPr marL="457200" indent="-457200" algn="ctr">
              <a:buFontTx/>
              <a:buChar char="-"/>
            </a:pPr>
            <a:r>
              <a:rPr lang="en-US" sz="3000" dirty="0">
                <a:latin typeface="Tw Cen MT" panose="020B0602020104020603" pitchFamily="34" charset="77"/>
              </a:rPr>
              <a:t>Can you give me more details, please?</a:t>
            </a:r>
          </a:p>
        </p:txBody>
      </p:sp>
      <p:sp>
        <p:nvSpPr>
          <p:cNvPr id="7" name="Rounded Rectangle 6">
            <a:extLst>
              <a:ext uri="{FF2B5EF4-FFF2-40B4-BE49-F238E27FC236}">
                <a16:creationId xmlns:a16="http://schemas.microsoft.com/office/drawing/2014/main" id="{16A8FF2A-B80A-8A48-860A-A3F3C08895CF}"/>
              </a:ext>
            </a:extLst>
          </p:cNvPr>
          <p:cNvSpPr/>
          <p:nvPr/>
        </p:nvSpPr>
        <p:spPr>
          <a:xfrm>
            <a:off x="-3" y="2325212"/>
            <a:ext cx="5152293" cy="21790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rgbClr val="000000"/>
                </a:solidFill>
                <a:latin typeface="Tw Cen MT" panose="020B0602020104020603" pitchFamily="34" charset="77"/>
                <a:ea typeface="SimSun"/>
                <a:cs typeface="Times New Roman"/>
              </a:rPr>
              <a:t>-Summarize the details</a:t>
            </a:r>
            <a:endParaRPr lang="en-US" sz="3200" dirty="0">
              <a:latin typeface="Tw Cen MT" panose="020B0602020104020603" pitchFamily="34" charset="77"/>
            </a:endParaRPr>
          </a:p>
        </p:txBody>
      </p:sp>
      <p:sp>
        <p:nvSpPr>
          <p:cNvPr id="9" name="Rounded Rectangle 8">
            <a:extLst>
              <a:ext uri="{FF2B5EF4-FFF2-40B4-BE49-F238E27FC236}">
                <a16:creationId xmlns:a16="http://schemas.microsoft.com/office/drawing/2014/main" id="{73DE3C4E-28C5-BD4F-97DB-F37903DC0235}"/>
              </a:ext>
            </a:extLst>
          </p:cNvPr>
          <p:cNvSpPr/>
          <p:nvPr/>
        </p:nvSpPr>
        <p:spPr>
          <a:xfrm>
            <a:off x="-1" y="4678922"/>
            <a:ext cx="5152292" cy="209256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lgn="just">
              <a:lnSpc>
                <a:spcPct val="150000"/>
              </a:lnSpc>
              <a:buFontTx/>
              <a:buChar char="-"/>
            </a:pPr>
            <a:r>
              <a:rPr lang="en-US" sz="3000" dirty="0">
                <a:solidFill>
                  <a:srgbClr val="000000"/>
                </a:solidFill>
                <a:latin typeface="Tw Cen MT" panose="020B0602020104020603" pitchFamily="34" charset="77"/>
                <a:ea typeface="SimSun"/>
                <a:cs typeface="Times New Roman"/>
              </a:rPr>
              <a:t>Ask … for confirmation</a:t>
            </a:r>
          </a:p>
          <a:p>
            <a:pPr marL="457200" indent="-457200" algn="just">
              <a:lnSpc>
                <a:spcPct val="150000"/>
              </a:lnSpc>
              <a:buFontTx/>
              <a:buChar char="-"/>
            </a:pPr>
            <a:r>
              <a:rPr lang="en-US" sz="3000" dirty="0">
                <a:solidFill>
                  <a:srgbClr val="000000"/>
                </a:solidFill>
                <a:latin typeface="Tw Cen MT" panose="020B0602020104020603" pitchFamily="34" charset="77"/>
                <a:ea typeface="SimSun"/>
                <a:cs typeface="Times New Roman"/>
              </a:rPr>
              <a:t>Ask … if you have the correct information</a:t>
            </a:r>
            <a:endParaRPr lang="en-US" sz="3000" dirty="0">
              <a:solidFill>
                <a:srgbClr val="000000"/>
              </a:solidFill>
              <a:latin typeface="Tw Cen MT" panose="020B0602020104020603" pitchFamily="34" charset="77"/>
              <a:ea typeface="Calibri"/>
              <a:cs typeface="Times New Roman"/>
            </a:endParaRPr>
          </a:p>
        </p:txBody>
      </p:sp>
      <p:sp>
        <p:nvSpPr>
          <p:cNvPr id="11" name="Rounded Rectangle 10">
            <a:extLst>
              <a:ext uri="{FF2B5EF4-FFF2-40B4-BE49-F238E27FC236}">
                <a16:creationId xmlns:a16="http://schemas.microsoft.com/office/drawing/2014/main" id="{5A1055C3-17DE-D544-8DCC-101BBF5E1127}"/>
              </a:ext>
            </a:extLst>
          </p:cNvPr>
          <p:cNvSpPr/>
          <p:nvPr/>
        </p:nvSpPr>
        <p:spPr>
          <a:xfrm>
            <a:off x="5275385" y="4678922"/>
            <a:ext cx="6916615" cy="209256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Tw Cen MT" panose="020B0602020104020603" pitchFamily="34" charset="77"/>
              </a:rPr>
              <a:t>- I</a:t>
            </a:r>
            <a:r>
              <a:rPr lang="vi-VN" sz="3200" dirty="0"/>
              <a:t>s</a:t>
            </a:r>
            <a:r>
              <a:rPr lang="en-US" sz="3200" dirty="0">
                <a:latin typeface="Tw Cen MT" panose="020B0602020104020603" pitchFamily="34" charset="77"/>
              </a:rPr>
              <a:t> that correct</a:t>
            </a:r>
            <a:r>
              <a:rPr lang="vi-VN" sz="3200" dirty="0"/>
              <a:t>?</a:t>
            </a:r>
            <a:r>
              <a:rPr lang="en-US" sz="3200" dirty="0">
                <a:latin typeface="Tw Cen MT" panose="020B0602020104020603" pitchFamily="34" charset="77"/>
              </a:rPr>
              <a:t> </a:t>
            </a:r>
          </a:p>
        </p:txBody>
      </p:sp>
      <p:sp>
        <p:nvSpPr>
          <p:cNvPr id="10" name="Rounded Rectangle 9">
            <a:extLst>
              <a:ext uri="{FF2B5EF4-FFF2-40B4-BE49-F238E27FC236}">
                <a16:creationId xmlns:a16="http://schemas.microsoft.com/office/drawing/2014/main" id="{769A0F6C-7CF4-A148-B833-7CE45A94584A}"/>
              </a:ext>
            </a:extLst>
          </p:cNvPr>
          <p:cNvSpPr/>
          <p:nvPr/>
        </p:nvSpPr>
        <p:spPr>
          <a:xfrm>
            <a:off x="5275385" y="2332791"/>
            <a:ext cx="6916615" cy="21790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lgn="ctr">
              <a:buFontTx/>
              <a:buChar char="-"/>
            </a:pPr>
            <a:r>
              <a:rPr lang="en-US" sz="3000" dirty="0">
                <a:latin typeface="Tw Cen MT" panose="020B0602020104020603" pitchFamily="34" charset="77"/>
              </a:rPr>
              <a:t>First, let me summarize the details: your name is…/Now let me repeat back to you to check if I got everything down correctly. Your name is…</a:t>
            </a:r>
          </a:p>
        </p:txBody>
      </p:sp>
    </p:spTree>
    <p:extLst>
      <p:ext uri="{BB962C8B-B14F-4D97-AF65-F5344CB8AC3E}">
        <p14:creationId xmlns:p14="http://schemas.microsoft.com/office/powerpoint/2010/main" val="276231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1"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386942A-CF4B-7D44-B498-D10180E384EE}"/>
              </a:ext>
            </a:extLst>
          </p:cNvPr>
          <p:cNvSpPr/>
          <p:nvPr/>
        </p:nvSpPr>
        <p:spPr>
          <a:xfrm>
            <a:off x="1" y="0"/>
            <a:ext cx="5152292" cy="1143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lgn="ctr">
              <a:buFontTx/>
              <a:buChar char="-"/>
            </a:pPr>
            <a:r>
              <a:rPr lang="en-US" sz="3200" dirty="0">
                <a:latin typeface="Tw Cen MT" panose="020B0602020104020603" pitchFamily="34" charset="77"/>
              </a:rPr>
              <a:t>Confirm the details</a:t>
            </a:r>
          </a:p>
        </p:txBody>
      </p:sp>
      <p:sp>
        <p:nvSpPr>
          <p:cNvPr id="6" name="Rounded Rectangle 5">
            <a:extLst>
              <a:ext uri="{FF2B5EF4-FFF2-40B4-BE49-F238E27FC236}">
                <a16:creationId xmlns:a16="http://schemas.microsoft.com/office/drawing/2014/main" id="{068466C7-E122-7444-B42E-455A7CFCD2A3}"/>
              </a:ext>
            </a:extLst>
          </p:cNvPr>
          <p:cNvSpPr/>
          <p:nvPr/>
        </p:nvSpPr>
        <p:spPr>
          <a:xfrm>
            <a:off x="5275385" y="1"/>
            <a:ext cx="6916615" cy="1142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lgn="ctr">
              <a:buFontTx/>
              <a:buChar char="-"/>
            </a:pPr>
            <a:r>
              <a:rPr lang="en-US" sz="3200" dirty="0">
                <a:latin typeface="Tw Cen MT" panose="020B0602020104020603" pitchFamily="34" charset="77"/>
              </a:rPr>
              <a:t>That sounds about right.</a:t>
            </a:r>
          </a:p>
          <a:p>
            <a:pPr marL="457200" indent="-457200" algn="ctr">
              <a:buFontTx/>
              <a:buChar char="-"/>
            </a:pPr>
            <a:r>
              <a:rPr lang="en-US" sz="3200" dirty="0"/>
              <a:t>Yes, that’s right.</a:t>
            </a:r>
            <a:r>
              <a:rPr lang="en-US" sz="3200" dirty="0">
                <a:latin typeface="Tw Cen MT" panose="020B0602020104020603" pitchFamily="34" charset="77"/>
              </a:rPr>
              <a:t> </a:t>
            </a:r>
          </a:p>
        </p:txBody>
      </p:sp>
      <p:sp>
        <p:nvSpPr>
          <p:cNvPr id="7" name="Rounded Rectangle 6">
            <a:extLst>
              <a:ext uri="{FF2B5EF4-FFF2-40B4-BE49-F238E27FC236}">
                <a16:creationId xmlns:a16="http://schemas.microsoft.com/office/drawing/2014/main" id="{16A8FF2A-B80A-8A48-860A-A3F3C08895CF}"/>
              </a:ext>
            </a:extLst>
          </p:cNvPr>
          <p:cNvSpPr/>
          <p:nvPr/>
        </p:nvSpPr>
        <p:spPr>
          <a:xfrm>
            <a:off x="-2" y="1249922"/>
            <a:ext cx="5152293" cy="19754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lgn="ctr">
              <a:buFontTx/>
              <a:buChar char="-"/>
            </a:pPr>
            <a:r>
              <a:rPr lang="en-US" sz="3200" dirty="0">
                <a:solidFill>
                  <a:srgbClr val="000000"/>
                </a:solidFill>
                <a:ea typeface="SimSun"/>
                <a:cs typeface="Times New Roman"/>
              </a:rPr>
              <a:t>Apologize </a:t>
            </a:r>
          </a:p>
          <a:p>
            <a:pPr marL="457200" indent="-457200" algn="ctr">
              <a:buFontTx/>
              <a:buChar char="-"/>
            </a:pPr>
            <a:r>
              <a:rPr lang="en-US" sz="3200" dirty="0">
                <a:solidFill>
                  <a:srgbClr val="000000"/>
                </a:solidFill>
                <a:ea typeface="SimSun"/>
                <a:cs typeface="Times New Roman"/>
              </a:rPr>
              <a:t>Empathize</a:t>
            </a:r>
          </a:p>
          <a:p>
            <a:pPr marL="457200" indent="-457200" algn="ctr">
              <a:buFontTx/>
              <a:buChar char="-"/>
            </a:pPr>
            <a:r>
              <a:rPr lang="en-US" sz="3200" dirty="0">
                <a:solidFill>
                  <a:srgbClr val="000000"/>
                </a:solidFill>
                <a:ea typeface="SimSun"/>
                <a:cs typeface="Times New Roman"/>
              </a:rPr>
              <a:t>Reassure</a:t>
            </a:r>
            <a:endParaRPr lang="en-US" sz="3200" dirty="0">
              <a:solidFill>
                <a:srgbClr val="000000"/>
              </a:solidFill>
              <a:ea typeface="Calibri"/>
              <a:cs typeface="Times New Roman"/>
            </a:endParaRPr>
          </a:p>
          <a:p>
            <a:pPr algn="ctr"/>
            <a:endParaRPr lang="en-US" sz="3200" dirty="0">
              <a:latin typeface="Tw Cen MT" panose="020B0602020104020603" pitchFamily="34" charset="77"/>
            </a:endParaRPr>
          </a:p>
        </p:txBody>
      </p:sp>
      <p:sp>
        <p:nvSpPr>
          <p:cNvPr id="9" name="Rounded Rectangle 8">
            <a:extLst>
              <a:ext uri="{FF2B5EF4-FFF2-40B4-BE49-F238E27FC236}">
                <a16:creationId xmlns:a16="http://schemas.microsoft.com/office/drawing/2014/main" id="{73DE3C4E-28C5-BD4F-97DB-F37903DC0235}"/>
              </a:ext>
            </a:extLst>
          </p:cNvPr>
          <p:cNvSpPr/>
          <p:nvPr/>
        </p:nvSpPr>
        <p:spPr>
          <a:xfrm>
            <a:off x="-2" y="3332284"/>
            <a:ext cx="5152292" cy="19754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lgn="just">
              <a:buFontTx/>
              <a:buChar char="-"/>
            </a:pPr>
            <a:r>
              <a:rPr lang="en-US" sz="3000" dirty="0">
                <a:solidFill>
                  <a:srgbClr val="000000"/>
                </a:solidFill>
                <a:latin typeface="Tw Cen MT" panose="020B0602020104020603" pitchFamily="34" charset="77"/>
                <a:ea typeface="SimSun"/>
                <a:cs typeface="Times New Roman"/>
              </a:rPr>
              <a:t>Ask for + </a:t>
            </a:r>
            <a:r>
              <a:rPr lang="en-US" sz="3000" dirty="0">
                <a:solidFill>
                  <a:schemeClr val="accent2"/>
                </a:solidFill>
                <a:latin typeface="Tw Cen MT" panose="020B0602020104020603" pitchFamily="34" charset="77"/>
                <a:ea typeface="SimSun"/>
                <a:cs typeface="Times New Roman"/>
              </a:rPr>
              <a:t>Noun</a:t>
            </a:r>
          </a:p>
          <a:p>
            <a:pPr marL="457200" indent="-457200" algn="just">
              <a:buFontTx/>
              <a:buChar char="-"/>
            </a:pPr>
            <a:r>
              <a:rPr lang="en-US" sz="3000" dirty="0">
                <a:solidFill>
                  <a:srgbClr val="000000"/>
                </a:solidFill>
                <a:latin typeface="Tw Cen MT" panose="020B0602020104020603" pitchFamily="34" charset="77"/>
                <a:ea typeface="SimSun"/>
                <a:cs typeface="Times New Roman"/>
              </a:rPr>
              <a:t>Ask B to V(bare) …</a:t>
            </a:r>
          </a:p>
          <a:p>
            <a:pPr marL="457200" indent="-457200" algn="just">
              <a:buFontTx/>
              <a:buChar char="-"/>
            </a:pPr>
            <a:r>
              <a:rPr lang="en-US" sz="3000" dirty="0">
                <a:solidFill>
                  <a:srgbClr val="000000"/>
                </a:solidFill>
                <a:latin typeface="Tw Cen MT" panose="020B0602020104020603" pitchFamily="34" charset="77"/>
                <a:ea typeface="SimSun"/>
                <a:cs typeface="Times New Roman"/>
              </a:rPr>
              <a:t>Ask if  S …</a:t>
            </a:r>
          </a:p>
          <a:p>
            <a:pPr marL="457200" indent="-457200" algn="just">
              <a:buFontTx/>
              <a:buChar char="-"/>
            </a:pPr>
            <a:r>
              <a:rPr lang="en-US" sz="3000" dirty="0">
                <a:solidFill>
                  <a:srgbClr val="000000"/>
                </a:solidFill>
                <a:latin typeface="Tw Cen MT" panose="020B0602020104020603" pitchFamily="34" charset="77"/>
                <a:ea typeface="SimSun"/>
                <a:cs typeface="Times New Roman"/>
              </a:rPr>
              <a:t>Say (that) you + </a:t>
            </a:r>
            <a:r>
              <a:rPr lang="en-US" sz="3000" dirty="0">
                <a:solidFill>
                  <a:schemeClr val="accent2"/>
                </a:solidFill>
                <a:latin typeface="Tw Cen MT" panose="020B0602020104020603" pitchFamily="34" charset="77"/>
                <a:ea typeface="SimSun"/>
                <a:cs typeface="Times New Roman"/>
              </a:rPr>
              <a:t>V+ …</a:t>
            </a:r>
            <a:endParaRPr lang="en-US" sz="3000" dirty="0">
              <a:solidFill>
                <a:schemeClr val="accent2"/>
              </a:solidFill>
              <a:latin typeface="Tw Cen MT" panose="020B0602020104020603" pitchFamily="34" charset="77"/>
              <a:ea typeface="Calibri"/>
              <a:cs typeface="Times New Roman"/>
            </a:endParaRPr>
          </a:p>
        </p:txBody>
      </p:sp>
      <p:sp>
        <p:nvSpPr>
          <p:cNvPr id="11" name="Rounded Rectangle 10">
            <a:extLst>
              <a:ext uri="{FF2B5EF4-FFF2-40B4-BE49-F238E27FC236}">
                <a16:creationId xmlns:a16="http://schemas.microsoft.com/office/drawing/2014/main" id="{5A1055C3-17DE-D544-8DCC-101BBF5E1127}"/>
              </a:ext>
            </a:extLst>
          </p:cNvPr>
          <p:cNvSpPr/>
          <p:nvPr/>
        </p:nvSpPr>
        <p:spPr>
          <a:xfrm>
            <a:off x="5275384" y="3332285"/>
            <a:ext cx="6916615" cy="19754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Tx/>
              <a:buChar char="-"/>
            </a:pPr>
            <a:r>
              <a:rPr lang="en-US" sz="3200" dirty="0">
                <a:latin typeface="Tw Cen MT" panose="020B0602020104020603" pitchFamily="34" charset="77"/>
              </a:rPr>
              <a:t>Can you tell me + </a:t>
            </a:r>
            <a:r>
              <a:rPr lang="en-US" sz="3200" dirty="0">
                <a:solidFill>
                  <a:schemeClr val="accent2"/>
                </a:solidFill>
                <a:latin typeface="Tw Cen MT" panose="020B0602020104020603" pitchFamily="34" charset="77"/>
              </a:rPr>
              <a:t>Noun</a:t>
            </a:r>
          </a:p>
          <a:p>
            <a:pPr marL="457200" indent="-457200">
              <a:buFontTx/>
              <a:buChar char="-"/>
            </a:pPr>
            <a:r>
              <a:rPr lang="en-US" sz="3200" dirty="0">
                <a:latin typeface="Tw Cen MT" panose="020B0602020104020603" pitchFamily="34" charset="77"/>
              </a:rPr>
              <a:t>Can/Could you + V (bare) …</a:t>
            </a:r>
          </a:p>
          <a:p>
            <a:pPr marL="457200" indent="-457200">
              <a:buFontTx/>
              <a:buChar char="-"/>
            </a:pPr>
            <a:r>
              <a:rPr lang="en-US" sz="3200" dirty="0">
                <a:latin typeface="Tw Cen MT" panose="020B0602020104020603" pitchFamily="34" charset="77"/>
              </a:rPr>
              <a:t>Do + S + V(bare) + …</a:t>
            </a:r>
          </a:p>
          <a:p>
            <a:pPr marL="457200" indent="-457200">
              <a:buFontTx/>
              <a:buChar char="-"/>
            </a:pPr>
            <a:r>
              <a:rPr lang="en-US" sz="3200" dirty="0">
                <a:latin typeface="Tw Cen MT" panose="020B0602020104020603" pitchFamily="34" charset="77"/>
              </a:rPr>
              <a:t>I + </a:t>
            </a:r>
            <a:r>
              <a:rPr lang="en-US" sz="3200" dirty="0">
                <a:solidFill>
                  <a:schemeClr val="accent2"/>
                </a:solidFill>
                <a:latin typeface="Tw Cen MT" panose="020B0602020104020603" pitchFamily="34" charset="77"/>
              </a:rPr>
              <a:t>V+…</a:t>
            </a:r>
          </a:p>
        </p:txBody>
      </p:sp>
      <p:sp>
        <p:nvSpPr>
          <p:cNvPr id="10" name="Rounded Rectangle 9">
            <a:extLst>
              <a:ext uri="{FF2B5EF4-FFF2-40B4-BE49-F238E27FC236}">
                <a16:creationId xmlns:a16="http://schemas.microsoft.com/office/drawing/2014/main" id="{769A0F6C-7CF4-A148-B833-7CE45A94584A}"/>
              </a:ext>
            </a:extLst>
          </p:cNvPr>
          <p:cNvSpPr/>
          <p:nvPr/>
        </p:nvSpPr>
        <p:spPr>
          <a:xfrm>
            <a:off x="5275385" y="1249922"/>
            <a:ext cx="6916615" cy="19754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lgn="ctr">
              <a:buFontTx/>
              <a:buChar char="-"/>
            </a:pPr>
            <a:r>
              <a:rPr lang="en-US" sz="3000" dirty="0">
                <a:latin typeface="Tw Cen MT" panose="020B0602020104020603" pitchFamily="34" charset="77"/>
              </a:rPr>
              <a:t>I’m sorry this has happened to you.</a:t>
            </a:r>
          </a:p>
          <a:p>
            <a:pPr marL="457200" indent="-457200" algn="ctr">
              <a:buFontTx/>
              <a:buChar char="-"/>
            </a:pPr>
            <a:r>
              <a:rPr lang="en-US" sz="3000" dirty="0">
                <a:latin typeface="Tw Cen MT" panose="020B0602020104020603" pitchFamily="34" charset="77"/>
              </a:rPr>
              <a:t>I’m sure I’d be upset too if I were you.</a:t>
            </a:r>
          </a:p>
          <a:p>
            <a:pPr marL="457200" indent="-457200" algn="ctr">
              <a:buFontTx/>
              <a:buChar char="-"/>
            </a:pPr>
            <a:r>
              <a:rPr lang="en-US" sz="3000" dirty="0">
                <a:latin typeface="Tw Cen MT" panose="020B0602020104020603" pitchFamily="34" charset="77"/>
              </a:rPr>
              <a:t>I’m going to do all that I can to help you.</a:t>
            </a:r>
          </a:p>
        </p:txBody>
      </p:sp>
      <p:sp>
        <p:nvSpPr>
          <p:cNvPr id="8" name="Rounded Rectangle 7">
            <a:extLst>
              <a:ext uri="{FF2B5EF4-FFF2-40B4-BE49-F238E27FC236}">
                <a16:creationId xmlns:a16="http://schemas.microsoft.com/office/drawing/2014/main" id="{BA801438-2017-3B4A-8D2A-069D11B61405}"/>
              </a:ext>
            </a:extLst>
          </p:cNvPr>
          <p:cNvSpPr/>
          <p:nvPr/>
        </p:nvSpPr>
        <p:spPr>
          <a:xfrm>
            <a:off x="0" y="5521568"/>
            <a:ext cx="5152292" cy="1143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lgn="just">
              <a:buFontTx/>
              <a:buChar char="-"/>
            </a:pPr>
            <a:r>
              <a:rPr lang="en-US" sz="3200" dirty="0">
                <a:solidFill>
                  <a:srgbClr val="000000"/>
                </a:solidFill>
                <a:latin typeface="Tw Cen MT" panose="020B0602020104020603" pitchFamily="34" charset="77"/>
                <a:ea typeface="SimSun"/>
                <a:cs typeface="Times New Roman"/>
              </a:rPr>
              <a:t>Offer additional help</a:t>
            </a:r>
            <a:endParaRPr lang="en-US" sz="3200" dirty="0">
              <a:solidFill>
                <a:srgbClr val="000000"/>
              </a:solidFill>
              <a:latin typeface="Tw Cen MT" panose="020B0602020104020603" pitchFamily="34" charset="77"/>
              <a:ea typeface="Calibri"/>
              <a:cs typeface="Times New Roman"/>
            </a:endParaRPr>
          </a:p>
        </p:txBody>
      </p:sp>
      <p:sp>
        <p:nvSpPr>
          <p:cNvPr id="12" name="Rounded Rectangle 11">
            <a:extLst>
              <a:ext uri="{FF2B5EF4-FFF2-40B4-BE49-F238E27FC236}">
                <a16:creationId xmlns:a16="http://schemas.microsoft.com/office/drawing/2014/main" id="{3F39C4EE-0AF6-E644-9F98-4214D5F58B51}"/>
              </a:ext>
            </a:extLst>
          </p:cNvPr>
          <p:cNvSpPr/>
          <p:nvPr/>
        </p:nvSpPr>
        <p:spPr>
          <a:xfrm>
            <a:off x="5275383" y="5521568"/>
            <a:ext cx="6916615" cy="1142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Tx/>
              <a:buChar char="-"/>
            </a:pPr>
            <a:r>
              <a:rPr lang="en-US" sz="3200" dirty="0">
                <a:latin typeface="Tw Cen MT" panose="020B0602020104020603" pitchFamily="34" charset="77"/>
              </a:rPr>
              <a:t>Is there anything I can help you with? </a:t>
            </a:r>
          </a:p>
        </p:txBody>
      </p:sp>
    </p:spTree>
    <p:extLst>
      <p:ext uri="{BB962C8B-B14F-4D97-AF65-F5344CB8AC3E}">
        <p14:creationId xmlns:p14="http://schemas.microsoft.com/office/powerpoint/2010/main" val="128555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checkerboard(across)">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checkerboard(across)">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1" grpId="0" animBg="1"/>
      <p:bldP spid="10" grpId="0" animBg="1"/>
      <p:bldP spid="8"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60120" y="1"/>
            <a:ext cx="10515600" cy="573024"/>
          </a:xfrm>
        </p:spPr>
        <p:txBody>
          <a:bodyPr>
            <a:normAutofit/>
          </a:bodyPr>
          <a:lstStyle/>
          <a:p>
            <a:pPr algn="ctr"/>
            <a:r>
              <a:rPr lang="en-US" sz="3200" b="1" dirty="0"/>
              <a:t>Conversation 1: Asking for information</a:t>
            </a:r>
            <a:endParaRPr lang="en-US" sz="3200"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470732586"/>
              </p:ext>
            </p:extLst>
          </p:nvPr>
        </p:nvGraphicFramePr>
        <p:xfrm>
          <a:off x="0" y="512061"/>
          <a:ext cx="12192000" cy="6345938"/>
        </p:xfrm>
        <a:graphic>
          <a:graphicData uri="http://schemas.openxmlformats.org/drawingml/2006/table">
            <a:tbl>
              <a:tblPr firstRow="1" firstCol="1" bandRow="1">
                <a:tableStyleId>{E8B1032C-EA38-4F05-BA0D-38AFFFC7BED3}</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520935">
                <a:tc>
                  <a:txBody>
                    <a:bodyPr/>
                    <a:lstStyle/>
                    <a:p>
                      <a:pPr marL="0" marR="0" algn="just">
                        <a:lnSpc>
                          <a:spcPct val="150000"/>
                        </a:lnSpc>
                        <a:spcBef>
                          <a:spcPts val="0"/>
                        </a:spcBef>
                        <a:spcAft>
                          <a:spcPts val="0"/>
                        </a:spcAft>
                      </a:pPr>
                      <a:r>
                        <a:rPr lang="en-US" sz="2200" dirty="0">
                          <a:effectLst/>
                        </a:rPr>
                        <a:t>A: Technician</a:t>
                      </a:r>
                      <a:endParaRPr lang="en-US" sz="220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200">
                          <a:effectLst/>
                        </a:rPr>
                        <a:t>B: Customer</a:t>
                      </a:r>
                      <a:endParaRPr lang="en-US" sz="220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0"/>
                  </a:ext>
                </a:extLst>
              </a:tr>
              <a:tr h="1562806">
                <a:tc>
                  <a:txBody>
                    <a:bodyPr/>
                    <a:lstStyle/>
                    <a:p>
                      <a:pPr marL="0" marR="0" algn="just">
                        <a:lnSpc>
                          <a:spcPct val="150000"/>
                        </a:lnSpc>
                        <a:spcBef>
                          <a:spcPts val="0"/>
                        </a:spcBef>
                        <a:spcAft>
                          <a:spcPts val="0"/>
                        </a:spcAft>
                      </a:pPr>
                      <a:r>
                        <a:rPr lang="en-US" sz="2200" dirty="0">
                          <a:effectLst/>
                        </a:rPr>
                        <a:t>- Greet the customer</a:t>
                      </a:r>
                    </a:p>
                    <a:p>
                      <a:pPr marL="0" marR="0" algn="just">
                        <a:lnSpc>
                          <a:spcPct val="150000"/>
                        </a:lnSpc>
                        <a:spcBef>
                          <a:spcPts val="0"/>
                        </a:spcBef>
                        <a:spcAft>
                          <a:spcPts val="0"/>
                        </a:spcAft>
                      </a:pPr>
                      <a:r>
                        <a:rPr lang="en-US" sz="2200" dirty="0">
                          <a:effectLst/>
                        </a:rPr>
                        <a:t>- Identify yourself</a:t>
                      </a:r>
                      <a:endParaRPr lang="en-US" sz="2200" b="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200">
                          <a:effectLst/>
                        </a:rPr>
                        <a:t>Greet the technician</a:t>
                      </a:r>
                    </a:p>
                    <a:p>
                      <a:pPr marL="0" marR="0" algn="just">
                        <a:lnSpc>
                          <a:spcPct val="150000"/>
                        </a:lnSpc>
                        <a:spcBef>
                          <a:spcPts val="0"/>
                        </a:spcBef>
                        <a:spcAft>
                          <a:spcPts val="0"/>
                        </a:spcAft>
                      </a:pPr>
                      <a:r>
                        <a:rPr lang="en-US" sz="2200">
                          <a:effectLst/>
                        </a:rPr>
                        <a:t>- Identify yourself</a:t>
                      </a:r>
                    </a:p>
                    <a:p>
                      <a:pPr marL="0" marR="0" algn="just">
                        <a:lnSpc>
                          <a:spcPct val="150000"/>
                        </a:lnSpc>
                        <a:spcBef>
                          <a:spcPts val="0"/>
                        </a:spcBef>
                        <a:spcAft>
                          <a:spcPts val="0"/>
                        </a:spcAft>
                      </a:pPr>
                      <a:r>
                        <a:rPr lang="en-US" sz="2200">
                          <a:effectLst/>
                        </a:rPr>
                        <a:t>- Ask for information about Half-life: Alyx</a:t>
                      </a:r>
                      <a:endParaRPr lang="en-US" sz="220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1"/>
                  </a:ext>
                </a:extLst>
              </a:tr>
              <a:tr h="520935">
                <a:tc>
                  <a:txBody>
                    <a:bodyPr/>
                    <a:lstStyle/>
                    <a:p>
                      <a:pPr marL="0" marR="0" algn="just">
                        <a:lnSpc>
                          <a:spcPct val="150000"/>
                        </a:lnSpc>
                        <a:spcBef>
                          <a:spcPts val="0"/>
                        </a:spcBef>
                        <a:spcAft>
                          <a:spcPts val="0"/>
                        </a:spcAft>
                      </a:pPr>
                      <a:r>
                        <a:rPr lang="en-US" sz="2200" dirty="0">
                          <a:effectLst/>
                        </a:rPr>
                        <a:t>Ask B what he/she wants to know</a:t>
                      </a:r>
                      <a:endParaRPr lang="en-US" sz="2200" b="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200" dirty="0">
                          <a:effectLst/>
                        </a:rPr>
                        <a:t>Ask for release date</a:t>
                      </a:r>
                    </a:p>
                  </a:txBody>
                  <a:tcPr marL="68580" marR="68580" marT="0" marB="0"/>
                </a:tc>
                <a:extLst>
                  <a:ext uri="{0D108BD9-81ED-4DB2-BD59-A6C34878D82A}">
                    <a16:rowId xmlns:a16="http://schemas.microsoft.com/office/drawing/2014/main" val="10002"/>
                  </a:ext>
                </a:extLst>
              </a:tr>
              <a:tr h="520935">
                <a:tc>
                  <a:txBody>
                    <a:bodyPr/>
                    <a:lstStyle/>
                    <a:p>
                      <a:pPr marL="0" marR="0" algn="just">
                        <a:lnSpc>
                          <a:spcPct val="150000"/>
                        </a:lnSpc>
                        <a:spcBef>
                          <a:spcPts val="0"/>
                        </a:spcBef>
                        <a:spcAft>
                          <a:spcPts val="0"/>
                        </a:spcAft>
                      </a:pPr>
                      <a:r>
                        <a:rPr lang="en-US" sz="2200" dirty="0">
                          <a:effectLst/>
                        </a:rPr>
                        <a:t>Respond: March 2020 (on Windows)</a:t>
                      </a:r>
                      <a:endParaRPr lang="en-US" sz="2200" b="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200" dirty="0">
                          <a:effectLst/>
                        </a:rPr>
                        <a:t>Ask A if you need special hardware</a:t>
                      </a:r>
                      <a:endParaRPr lang="en-US" sz="2200" dirty="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3"/>
                  </a:ext>
                </a:extLst>
              </a:tr>
              <a:tr h="520991">
                <a:tc>
                  <a:txBody>
                    <a:bodyPr/>
                    <a:lstStyle/>
                    <a:p>
                      <a:pPr marL="0" marR="0" algn="just">
                        <a:lnSpc>
                          <a:spcPct val="150000"/>
                        </a:lnSpc>
                        <a:spcBef>
                          <a:spcPts val="0"/>
                        </a:spcBef>
                        <a:spcAft>
                          <a:spcPts val="0"/>
                        </a:spcAft>
                      </a:pPr>
                      <a:r>
                        <a:rPr lang="en-US" sz="2200" dirty="0">
                          <a:effectLst/>
                        </a:rPr>
                        <a:t>Respond: PC-compatible VR headset</a:t>
                      </a:r>
                      <a:endParaRPr lang="en-US" sz="2200" b="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200" dirty="0">
                          <a:effectLst/>
                        </a:rPr>
                        <a:t>Ask A about system requirements</a:t>
                      </a:r>
                      <a:endParaRPr lang="en-US" sz="2200" dirty="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4"/>
                  </a:ext>
                </a:extLst>
              </a:tr>
              <a:tr h="1657466">
                <a:tc>
                  <a:txBody>
                    <a:bodyPr/>
                    <a:lstStyle/>
                    <a:p>
                      <a:pPr marL="0" marR="0" algn="just">
                        <a:lnSpc>
                          <a:spcPct val="150000"/>
                        </a:lnSpc>
                        <a:spcBef>
                          <a:spcPts val="0"/>
                        </a:spcBef>
                        <a:spcAft>
                          <a:spcPts val="0"/>
                        </a:spcAft>
                      </a:pPr>
                      <a:r>
                        <a:rPr lang="en-US" sz="2200" dirty="0">
                          <a:effectLst/>
                        </a:rPr>
                        <a:t>State minimum requirements:</a:t>
                      </a:r>
                    </a:p>
                    <a:p>
                      <a:pPr marL="0" marR="0" algn="just">
                        <a:lnSpc>
                          <a:spcPct val="150000"/>
                        </a:lnSpc>
                        <a:spcBef>
                          <a:spcPts val="0"/>
                        </a:spcBef>
                        <a:spcAft>
                          <a:spcPts val="0"/>
                        </a:spcAft>
                      </a:pPr>
                      <a:r>
                        <a:rPr lang="en-US" sz="2200" dirty="0">
                          <a:effectLst/>
                        </a:rPr>
                        <a:t>Processor: Core i5-7500 ,</a:t>
                      </a:r>
                      <a:r>
                        <a:rPr lang="en-US" sz="2200" baseline="0" dirty="0">
                          <a:effectLst/>
                        </a:rPr>
                        <a:t> </a:t>
                      </a:r>
                      <a:r>
                        <a:rPr lang="en-US" sz="2200" dirty="0">
                          <a:effectLst/>
                        </a:rPr>
                        <a:t>Ram: 12 GB,</a:t>
                      </a:r>
                      <a:r>
                        <a:rPr lang="en-US" sz="2200" baseline="0" dirty="0">
                          <a:effectLst/>
                        </a:rPr>
                        <a:t> </a:t>
                      </a:r>
                      <a:r>
                        <a:rPr lang="en-US" sz="2200" dirty="0">
                          <a:effectLst/>
                        </a:rPr>
                        <a:t>Graphic card: </a:t>
                      </a:r>
                      <a:r>
                        <a:rPr lang="en-US" sz="2200" dirty="0" err="1">
                          <a:effectLst/>
                        </a:rPr>
                        <a:t>Nvidia</a:t>
                      </a:r>
                      <a:r>
                        <a:rPr lang="en-US" sz="2200" dirty="0">
                          <a:effectLst/>
                        </a:rPr>
                        <a:t> GTX 1060</a:t>
                      </a:r>
                      <a:endParaRPr lang="en-US" sz="2200" b="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200" dirty="0">
                          <a:effectLst/>
                        </a:rPr>
                        <a:t>Thank A</a:t>
                      </a:r>
                      <a:endParaRPr lang="en-US" sz="2200" dirty="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5"/>
                  </a:ext>
                </a:extLst>
              </a:tr>
              <a:tr h="520935">
                <a:tc>
                  <a:txBody>
                    <a:bodyPr/>
                    <a:lstStyle/>
                    <a:p>
                      <a:pPr marL="0" marR="0" algn="just">
                        <a:lnSpc>
                          <a:spcPct val="150000"/>
                        </a:lnSpc>
                        <a:spcBef>
                          <a:spcPts val="0"/>
                        </a:spcBef>
                        <a:spcAft>
                          <a:spcPts val="0"/>
                        </a:spcAft>
                      </a:pPr>
                      <a:r>
                        <a:rPr lang="en-US" sz="2200" dirty="0">
                          <a:effectLst/>
                        </a:rPr>
                        <a:t>- Offers additional help</a:t>
                      </a:r>
                      <a:endParaRPr lang="en-US" sz="2200" b="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200" dirty="0">
                          <a:effectLst/>
                        </a:rPr>
                        <a:t>Decline.</a:t>
                      </a:r>
                      <a:endParaRPr lang="en-US" sz="2200" dirty="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6"/>
                  </a:ext>
                </a:extLst>
              </a:tr>
              <a:tr h="520935">
                <a:tc>
                  <a:txBody>
                    <a:bodyPr/>
                    <a:lstStyle/>
                    <a:p>
                      <a:pPr marL="0" marR="0" algn="just">
                        <a:lnSpc>
                          <a:spcPct val="150000"/>
                        </a:lnSpc>
                        <a:spcBef>
                          <a:spcPts val="0"/>
                        </a:spcBef>
                        <a:spcAft>
                          <a:spcPts val="0"/>
                        </a:spcAft>
                      </a:pPr>
                      <a:r>
                        <a:rPr lang="en-US" sz="2200" dirty="0">
                          <a:effectLst/>
                        </a:rPr>
                        <a:t>- End the conversation</a:t>
                      </a:r>
                      <a:endParaRPr lang="en-US" sz="2200" b="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200" dirty="0">
                          <a:effectLst/>
                        </a:rPr>
                        <a:t>Say goodbye</a:t>
                      </a:r>
                      <a:endParaRPr lang="en-US" sz="2200" dirty="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734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1155129" y="529585"/>
            <a:ext cx="3122650" cy="923330"/>
          </a:xfrm>
          <a:prstGeom prst="rect">
            <a:avLst/>
          </a:prstGeom>
          <a:noFill/>
        </p:spPr>
        <p:txBody>
          <a:bodyPr wrap="none" lIns="0" tIns="0" rIns="0" bIns="0" rtlCol="0">
            <a:spAutoFit/>
          </a:bodyPr>
          <a:lstStyle/>
          <a:p>
            <a:r>
              <a:rPr lang="en-US" sz="6000" dirty="0">
                <a:solidFill>
                  <a:srgbClr val="32425C"/>
                </a:solidFill>
                <a:latin typeface="+mj-lt"/>
              </a:rPr>
              <a:t>Lesson 1</a:t>
            </a:r>
          </a:p>
        </p:txBody>
      </p:sp>
      <p:sp>
        <p:nvSpPr>
          <p:cNvPr id="37" name="Freeform 36"/>
          <p:cNvSpPr/>
          <p:nvPr/>
        </p:nvSpPr>
        <p:spPr>
          <a:xfrm>
            <a:off x="5837401" y="0"/>
            <a:ext cx="1420650" cy="6858000"/>
          </a:xfrm>
          <a:custGeom>
            <a:avLst/>
            <a:gdLst>
              <a:gd name="connsiteX0" fmla="*/ 585977 w 1537687"/>
              <a:gd name="connsiteY0" fmla="*/ 0 h 6858000"/>
              <a:gd name="connsiteX1" fmla="*/ 1368880 w 1537687"/>
              <a:gd name="connsiteY1" fmla="*/ 0 h 6858000"/>
              <a:gd name="connsiteX2" fmla="*/ 1373883 w 1537687"/>
              <a:gd name="connsiteY2" fmla="*/ 18103 h 6858000"/>
              <a:gd name="connsiteX3" fmla="*/ 1513436 w 1537687"/>
              <a:gd name="connsiteY3" fmla="*/ 1774664 h 6858000"/>
              <a:gd name="connsiteX4" fmla="*/ 1242006 w 1537687"/>
              <a:gd name="connsiteY4" fmla="*/ 6609767 h 6858000"/>
              <a:gd name="connsiteX5" fmla="*/ 1305969 w 1537687"/>
              <a:gd name="connsiteY5" fmla="*/ 6858000 h 6858000"/>
              <a:gd name="connsiteX6" fmla="*/ 269403 w 1537687"/>
              <a:gd name="connsiteY6" fmla="*/ 6858000 h 6858000"/>
              <a:gd name="connsiteX7" fmla="*/ 264207 w 1537687"/>
              <a:gd name="connsiteY7" fmla="*/ 6846573 h 6858000"/>
              <a:gd name="connsiteX8" fmla="*/ 19853 w 1537687"/>
              <a:gd name="connsiteY8" fmla="*/ 4746914 h 6858000"/>
              <a:gd name="connsiteX9" fmla="*/ 874774 w 1537687"/>
              <a:gd name="connsiteY9" fmla="*/ 1021492 h 6858000"/>
              <a:gd name="connsiteX10" fmla="*/ 665204 w 1537687"/>
              <a:gd name="connsiteY10" fmla="*/ 157889 h 6858000"/>
              <a:gd name="connsiteX11" fmla="*/ 585977 w 153768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687" h="6858000">
                <a:moveTo>
                  <a:pt x="585977" y="0"/>
                </a:moveTo>
                <a:lnTo>
                  <a:pt x="1368880" y="0"/>
                </a:lnTo>
                <a:lnTo>
                  <a:pt x="1373883" y="18103"/>
                </a:lnTo>
                <a:cubicBezTo>
                  <a:pt x="1500291" y="517863"/>
                  <a:pt x="1580470" y="1121717"/>
                  <a:pt x="1513436" y="1774664"/>
                </a:cubicBezTo>
                <a:cubicBezTo>
                  <a:pt x="1345853" y="3407030"/>
                  <a:pt x="846406" y="4856808"/>
                  <a:pt x="1242006" y="6609767"/>
                </a:cubicBezTo>
                <a:lnTo>
                  <a:pt x="1305969" y="6858000"/>
                </a:lnTo>
                <a:lnTo>
                  <a:pt x="269403" y="6858000"/>
                </a:lnTo>
                <a:lnTo>
                  <a:pt x="264207" y="6846573"/>
                </a:lnTo>
                <a:cubicBezTo>
                  <a:pt x="133263" y="6541394"/>
                  <a:pt x="-63261" y="5876595"/>
                  <a:pt x="19853" y="4746914"/>
                </a:cubicBezTo>
                <a:cubicBezTo>
                  <a:pt x="140746" y="3103741"/>
                  <a:pt x="888263" y="2228077"/>
                  <a:pt x="874774" y="1021492"/>
                </a:cubicBezTo>
                <a:cubicBezTo>
                  <a:pt x="871402" y="719846"/>
                  <a:pt x="788164" y="427193"/>
                  <a:pt x="665204" y="157889"/>
                </a:cubicBezTo>
                <a:lnTo>
                  <a:pt x="585977" y="0"/>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6017266" y="0"/>
            <a:ext cx="961052" cy="2223249"/>
          </a:xfrm>
          <a:custGeom>
            <a:avLst/>
            <a:gdLst>
              <a:gd name="connsiteX0" fmla="*/ 0 w 961052"/>
              <a:gd name="connsiteY0" fmla="*/ 0 h 2223249"/>
              <a:gd name="connsiteX1" fmla="*/ 932141 w 961052"/>
              <a:gd name="connsiteY1" fmla="*/ 0 h 2223249"/>
              <a:gd name="connsiteX2" fmla="*/ 943375 w 961052"/>
              <a:gd name="connsiteY2" fmla="*/ 75956 h 2223249"/>
              <a:gd name="connsiteX3" fmla="*/ 937229 w 961052"/>
              <a:gd name="connsiteY3" fmla="*/ 794456 h 2223249"/>
              <a:gd name="connsiteX4" fmla="*/ 643773 w 961052"/>
              <a:gd name="connsiteY4" fmla="*/ 2162806 h 2223249"/>
              <a:gd name="connsiteX5" fmla="*/ 624925 w 961052"/>
              <a:gd name="connsiteY5" fmla="*/ 2223249 h 2223249"/>
              <a:gd name="connsiteX6" fmla="*/ 582163 w 961052"/>
              <a:gd name="connsiteY6" fmla="*/ 1954939 h 2223249"/>
              <a:gd name="connsiteX7" fmla="*/ 30729 w 961052"/>
              <a:gd name="connsiteY7" fmla="*/ 72032 h 2223249"/>
              <a:gd name="connsiteX8" fmla="*/ 0 w 961052"/>
              <a:gd name="connsiteY8" fmla="*/ 0 h 22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052" h="2223249">
                <a:moveTo>
                  <a:pt x="0" y="0"/>
                </a:moveTo>
                <a:lnTo>
                  <a:pt x="932141" y="0"/>
                </a:lnTo>
                <a:lnTo>
                  <a:pt x="943375" y="75956"/>
                </a:lnTo>
                <a:cubicBezTo>
                  <a:pt x="967053" y="290844"/>
                  <a:pt x="968799" y="530369"/>
                  <a:pt x="937229" y="794456"/>
                </a:cubicBezTo>
                <a:cubicBezTo>
                  <a:pt x="874089" y="1322631"/>
                  <a:pt x="764091" y="1765359"/>
                  <a:pt x="643773" y="2162806"/>
                </a:cubicBezTo>
                <a:lnTo>
                  <a:pt x="624925" y="2223249"/>
                </a:lnTo>
                <a:lnTo>
                  <a:pt x="582163" y="1954939"/>
                </a:lnTo>
                <a:cubicBezTo>
                  <a:pt x="460650" y="1299270"/>
                  <a:pt x="263338" y="637264"/>
                  <a:pt x="30729" y="72032"/>
                </a:cubicBezTo>
                <a:lnTo>
                  <a:pt x="0"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6129214" y="2223249"/>
            <a:ext cx="600221" cy="2682801"/>
          </a:xfrm>
          <a:custGeom>
            <a:avLst/>
            <a:gdLst>
              <a:gd name="connsiteX0" fmla="*/ 512978 w 600221"/>
              <a:gd name="connsiteY0" fmla="*/ 0 h 2682801"/>
              <a:gd name="connsiteX1" fmla="*/ 539551 w 600221"/>
              <a:gd name="connsiteY1" fmla="*/ 166732 h 2682801"/>
              <a:gd name="connsiteX2" fmla="*/ 334589 w 600221"/>
              <a:gd name="connsiteY2" fmla="*/ 2357349 h 2682801"/>
              <a:gd name="connsiteX3" fmla="*/ 205180 w 600221"/>
              <a:gd name="connsiteY3" fmla="*/ 2612139 h 2682801"/>
              <a:gd name="connsiteX4" fmla="*/ 174960 w 600221"/>
              <a:gd name="connsiteY4" fmla="*/ 2682801 h 2682801"/>
              <a:gd name="connsiteX5" fmla="*/ 155655 w 600221"/>
              <a:gd name="connsiteY5" fmla="*/ 2635634 h 2682801"/>
              <a:gd name="connsiteX6" fmla="*/ 13414 w 600221"/>
              <a:gd name="connsiteY6" fmla="*/ 1735389 h 2682801"/>
              <a:gd name="connsiteX7" fmla="*/ 470976 w 600221"/>
              <a:gd name="connsiteY7" fmla="*/ 134692 h 2682801"/>
              <a:gd name="connsiteX8" fmla="*/ 512978 w 600221"/>
              <a:gd name="connsiteY8" fmla="*/ 0 h 26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21" h="2682801">
                <a:moveTo>
                  <a:pt x="512978" y="0"/>
                </a:moveTo>
                <a:lnTo>
                  <a:pt x="539551" y="166732"/>
                </a:lnTo>
                <a:cubicBezTo>
                  <a:pt x="653985" y="1030412"/>
                  <a:pt x="617665" y="1842090"/>
                  <a:pt x="334589" y="2357349"/>
                </a:cubicBezTo>
                <a:cubicBezTo>
                  <a:pt x="287284" y="2443375"/>
                  <a:pt x="244265" y="2528374"/>
                  <a:pt x="205180" y="2612139"/>
                </a:cubicBezTo>
                <a:lnTo>
                  <a:pt x="174960" y="2682801"/>
                </a:lnTo>
                <a:lnTo>
                  <a:pt x="155655" y="2635634"/>
                </a:lnTo>
                <a:cubicBezTo>
                  <a:pt x="39333" y="2332209"/>
                  <a:pt x="-30930" y="2033786"/>
                  <a:pt x="13414" y="1735389"/>
                </a:cubicBezTo>
                <a:cubicBezTo>
                  <a:pt x="93235" y="1198274"/>
                  <a:pt x="286863" y="709894"/>
                  <a:pt x="470976" y="134692"/>
                </a:cubicBezTo>
                <a:lnTo>
                  <a:pt x="512978"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970893" y="4906049"/>
            <a:ext cx="1020610" cy="1951950"/>
          </a:xfrm>
          <a:custGeom>
            <a:avLst/>
            <a:gdLst>
              <a:gd name="connsiteX0" fmla="*/ 333281 w 1020610"/>
              <a:gd name="connsiteY0" fmla="*/ 0 h 1951950"/>
              <a:gd name="connsiteX1" fmla="*/ 388749 w 1020610"/>
              <a:gd name="connsiteY1" fmla="*/ 135528 h 1951950"/>
              <a:gd name="connsiteX2" fmla="*/ 1020610 w 1020610"/>
              <a:gd name="connsiteY2" fmla="*/ 1950741 h 1951950"/>
              <a:gd name="connsiteX3" fmla="*/ 1020610 w 1020610"/>
              <a:gd name="connsiteY3" fmla="*/ 1951950 h 1951950"/>
              <a:gd name="connsiteX4" fmla="*/ 32515 w 1020610"/>
              <a:gd name="connsiteY4" fmla="*/ 1951950 h 1951950"/>
              <a:gd name="connsiteX5" fmla="*/ 29320 w 1020610"/>
              <a:gd name="connsiteY5" fmla="*/ 1932141 h 1951950"/>
              <a:gd name="connsiteX6" fmla="*/ 257700 w 1020610"/>
              <a:gd name="connsiteY6" fmla="*/ 176721 h 1951950"/>
              <a:gd name="connsiteX7" fmla="*/ 333281 w 1020610"/>
              <a:gd name="connsiteY7" fmla="*/ 0 h 19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10" h="1951950">
                <a:moveTo>
                  <a:pt x="333281" y="0"/>
                </a:moveTo>
                <a:lnTo>
                  <a:pt x="388749" y="135528"/>
                </a:lnTo>
                <a:cubicBezTo>
                  <a:pt x="636259" y="708576"/>
                  <a:pt x="997498" y="1302710"/>
                  <a:pt x="1020610" y="1950741"/>
                </a:cubicBezTo>
                <a:lnTo>
                  <a:pt x="1020610" y="1951950"/>
                </a:lnTo>
                <a:lnTo>
                  <a:pt x="32515" y="1951950"/>
                </a:lnTo>
                <a:lnTo>
                  <a:pt x="29320" y="1932141"/>
                </a:lnTo>
                <a:cubicBezTo>
                  <a:pt x="-17956" y="1604064"/>
                  <a:pt x="-46126" y="957193"/>
                  <a:pt x="257700" y="176721"/>
                </a:cubicBezTo>
                <a:lnTo>
                  <a:pt x="333281"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458049" y="1712378"/>
            <a:ext cx="5077119" cy="2769989"/>
          </a:xfrm>
          <a:prstGeom prst="rect">
            <a:avLst/>
          </a:prstGeom>
          <a:noFill/>
        </p:spPr>
        <p:txBody>
          <a:bodyPr wrap="square" lIns="0" tIns="0" rIns="0" bIns="0" rtlCol="0">
            <a:spAutoFit/>
          </a:bodyPr>
          <a:lstStyle/>
          <a:p>
            <a:r>
              <a:rPr lang="en-US" sz="5000" b="1" i="1" dirty="0"/>
              <a:t>Customer support conversations:</a:t>
            </a:r>
          </a:p>
          <a:p>
            <a:pPr marL="457200" indent="-457200">
              <a:buFont typeface="Wingdings" pitchFamily="2" charset="2"/>
              <a:buChar char="§"/>
            </a:pPr>
            <a:r>
              <a:rPr lang="en-US" sz="4000" b="1" i="1" dirty="0"/>
              <a:t>Telephone</a:t>
            </a:r>
          </a:p>
          <a:p>
            <a:pPr marL="457200" indent="-457200">
              <a:buFont typeface="Wingdings" pitchFamily="2" charset="2"/>
              <a:buChar char="§"/>
            </a:pPr>
            <a:r>
              <a:rPr lang="en-US" sz="4000" b="1" i="1" dirty="0"/>
              <a:t>Face-to-face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793" y="0"/>
            <a:ext cx="5438207" cy="6519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38"/>
          <p:cNvSpPr/>
          <p:nvPr/>
        </p:nvSpPr>
        <p:spPr>
          <a:xfrm>
            <a:off x="6753793" y="0"/>
            <a:ext cx="5450399" cy="6776792"/>
          </a:xfrm>
          <a:prstGeom prst="rect">
            <a:avLst/>
          </a:prstGeom>
          <a:gradFill flip="none" rotWithShape="1">
            <a:gsLst>
              <a:gs pos="0">
                <a:schemeClr val="bg1">
                  <a:alpha val="7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697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a:gradFill>
            <a:gsLst>
              <a:gs pos="0">
                <a:schemeClr val="accent1">
                  <a:tint val="66000"/>
                  <a:satMod val="160000"/>
                </a:schemeClr>
              </a:gs>
              <a:gs pos="60000">
                <a:schemeClr val="accent1">
                  <a:tint val="44500"/>
                  <a:satMod val="160000"/>
                </a:schemeClr>
              </a:gs>
              <a:gs pos="100000">
                <a:schemeClr val="accent1">
                  <a:tint val="23500"/>
                  <a:satMod val="160000"/>
                </a:schemeClr>
              </a:gs>
            </a:gsLst>
            <a:lin ang="5400000" scaled="0"/>
          </a:gradFill>
        </p:spPr>
        <p:txBody>
          <a:bodyPr>
            <a:noAutofit/>
          </a:bodyPr>
          <a:lstStyle/>
          <a:p>
            <a:pPr marL="0" indent="0" algn="ctr">
              <a:buNone/>
            </a:pPr>
            <a:r>
              <a:rPr lang="en-US" sz="3200" b="1" i="1" dirty="0"/>
              <a:t>Conversation 1</a:t>
            </a:r>
          </a:p>
          <a:p>
            <a:pPr marL="0" indent="0">
              <a:buNone/>
            </a:pPr>
            <a:r>
              <a:rPr lang="en-US" i="1" dirty="0"/>
              <a:t>A: Hello, customer support, how may I help you?</a:t>
            </a:r>
            <a:endParaRPr lang="en-US" dirty="0"/>
          </a:p>
          <a:p>
            <a:pPr marL="0" indent="0">
              <a:buNone/>
            </a:pPr>
            <a:r>
              <a:rPr lang="en-US" i="1" dirty="0"/>
              <a:t>B: Yes, I’d like some information about the game Half-life: </a:t>
            </a:r>
            <a:r>
              <a:rPr lang="en-US" i="1" dirty="0" err="1"/>
              <a:t>Alyx</a:t>
            </a:r>
            <a:r>
              <a:rPr lang="en-US" i="1" dirty="0"/>
              <a:t>.</a:t>
            </a:r>
            <a:endParaRPr lang="en-US" dirty="0"/>
          </a:p>
          <a:p>
            <a:pPr marL="0" indent="0">
              <a:buNone/>
            </a:pPr>
            <a:r>
              <a:rPr lang="en-US" i="1" dirty="0"/>
              <a:t>A: Of course, what would you like to know?</a:t>
            </a:r>
            <a:endParaRPr lang="en-US" dirty="0"/>
          </a:p>
          <a:p>
            <a:pPr marL="0" indent="0">
              <a:buNone/>
            </a:pPr>
            <a:r>
              <a:rPr lang="en-US" i="1" dirty="0"/>
              <a:t>B: First of all, when was it released?</a:t>
            </a:r>
            <a:endParaRPr lang="en-US" dirty="0"/>
          </a:p>
          <a:p>
            <a:pPr marL="0" indent="0">
              <a:buNone/>
            </a:pPr>
            <a:r>
              <a:rPr lang="en-US" i="1" dirty="0"/>
              <a:t>A: It was released on Windows in March 2020.</a:t>
            </a:r>
            <a:endParaRPr lang="en-US" dirty="0"/>
          </a:p>
          <a:p>
            <a:pPr marL="0" indent="0">
              <a:buNone/>
            </a:pPr>
            <a:r>
              <a:rPr lang="en-US" i="1" dirty="0"/>
              <a:t>B: Do I need any special hardware to play this game?</a:t>
            </a:r>
            <a:endParaRPr lang="en-US" dirty="0"/>
          </a:p>
          <a:p>
            <a:pPr marL="0" indent="0">
              <a:buNone/>
            </a:pPr>
            <a:r>
              <a:rPr lang="en-US" i="1" dirty="0"/>
              <a:t>A: I’m afraid you do. You need a PC-compatible VR headset like a Valve Index or Oculus Rift.</a:t>
            </a:r>
            <a:endParaRPr lang="en-US" dirty="0"/>
          </a:p>
          <a:p>
            <a:pPr marL="0" indent="0">
              <a:buNone/>
            </a:pPr>
            <a:r>
              <a:rPr lang="en-US" i="1" dirty="0"/>
              <a:t>B: I see. Can you tell me about system requirements I need to play it?</a:t>
            </a:r>
            <a:endParaRPr lang="en-US" dirty="0"/>
          </a:p>
          <a:p>
            <a:pPr marL="0" indent="0">
              <a:buNone/>
            </a:pPr>
            <a:r>
              <a:rPr lang="en-US" i="1" dirty="0"/>
              <a:t>A: Well as for processor and memory, you will need at least Core i5-7500 and 12GB of RAM. As for graphic card, you need an </a:t>
            </a:r>
            <a:r>
              <a:rPr lang="en-US" i="1" dirty="0" err="1"/>
              <a:t>Nvidia</a:t>
            </a:r>
            <a:r>
              <a:rPr lang="en-US" i="1" dirty="0"/>
              <a:t> GTX 1060.</a:t>
            </a:r>
            <a:endParaRPr lang="en-US" dirty="0"/>
          </a:p>
          <a:p>
            <a:pPr marL="0" indent="0">
              <a:buNone/>
            </a:pPr>
            <a:r>
              <a:rPr lang="en-US" i="1" dirty="0"/>
              <a:t>B: Thanks for your information.</a:t>
            </a:r>
            <a:endParaRPr lang="en-US" dirty="0"/>
          </a:p>
          <a:p>
            <a:pPr marL="0" indent="0">
              <a:buNone/>
            </a:pPr>
            <a:r>
              <a:rPr lang="en-US" i="1" dirty="0"/>
              <a:t>A: Glad to be of help.</a:t>
            </a:r>
            <a:endParaRPr lang="en-US" dirty="0"/>
          </a:p>
          <a:p>
            <a:pPr marL="0" indent="0">
              <a:buNone/>
            </a:pPr>
            <a:endParaRPr lang="en-US" dirty="0"/>
          </a:p>
        </p:txBody>
      </p:sp>
    </p:spTree>
    <p:extLst>
      <p:ext uri="{BB962C8B-B14F-4D97-AF65-F5344CB8AC3E}">
        <p14:creationId xmlns:p14="http://schemas.microsoft.com/office/powerpoint/2010/main" val="1731052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12192000" cy="792480"/>
          </a:xfrm>
          <a:gradFill>
            <a:gsLst>
              <a:gs pos="0">
                <a:schemeClr val="accent1">
                  <a:tint val="66000"/>
                  <a:satMod val="160000"/>
                </a:schemeClr>
              </a:gs>
              <a:gs pos="77000">
                <a:schemeClr val="accent1">
                  <a:tint val="44500"/>
                  <a:satMod val="160000"/>
                </a:schemeClr>
              </a:gs>
              <a:gs pos="100000">
                <a:schemeClr val="accent1">
                  <a:tint val="23500"/>
                  <a:satMod val="160000"/>
                </a:schemeClr>
              </a:gs>
            </a:gsLst>
            <a:lin ang="5400000" scaled="0"/>
          </a:gradFill>
        </p:spPr>
        <p:txBody>
          <a:bodyPr>
            <a:normAutofit/>
          </a:bodyPr>
          <a:lstStyle/>
          <a:p>
            <a:pPr algn="ctr"/>
            <a:r>
              <a:rPr lang="en-US" sz="3200" b="1" dirty="0"/>
              <a:t>Conversation 2: Asking for instruction</a:t>
            </a:r>
            <a:endParaRPr lang="en-US" sz="3200" dirty="0"/>
          </a:p>
        </p:txBody>
      </p:sp>
      <p:sp>
        <p:nvSpPr>
          <p:cNvPr id="12" name="Content Placeholder 11"/>
          <p:cNvSpPr>
            <a:spLocks noGrp="1"/>
          </p:cNvSpPr>
          <p:nvPr>
            <p:ph sz="half" idx="1"/>
          </p:nvPr>
        </p:nvSpPr>
        <p:spPr>
          <a:xfrm>
            <a:off x="0" y="804672"/>
            <a:ext cx="5693664" cy="6053328"/>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mpd="dbl">
            <a:solidFill>
              <a:schemeClr val="accent1"/>
            </a:solidFill>
          </a:ln>
        </p:spPr>
        <p:txBody>
          <a:bodyPr>
            <a:noAutofit/>
          </a:bodyPr>
          <a:lstStyle/>
          <a:p>
            <a:pPr marL="0" indent="0" algn="ctr">
              <a:buNone/>
            </a:pPr>
            <a:r>
              <a:rPr lang="en-US" sz="2700" b="1" i="1" dirty="0"/>
              <a:t>A: Customer</a:t>
            </a:r>
            <a:endParaRPr lang="en-US" sz="2700" b="1" dirty="0"/>
          </a:p>
          <a:p>
            <a:pPr marL="0" lvl="0" indent="0">
              <a:buNone/>
            </a:pPr>
            <a:r>
              <a:rPr lang="en-US" sz="2700" dirty="0"/>
              <a:t>1. Ask to speak to tech support</a:t>
            </a:r>
          </a:p>
          <a:p>
            <a:pPr marL="0" lvl="0" indent="0">
              <a:buNone/>
            </a:pPr>
            <a:r>
              <a:rPr lang="en-US" sz="2700" dirty="0"/>
              <a:t>2. Say you have a problem with Excel spreadsheet</a:t>
            </a:r>
          </a:p>
          <a:p>
            <a:pPr marL="0" lvl="0" indent="0">
              <a:buNone/>
            </a:pPr>
            <a:r>
              <a:rPr lang="en-US" sz="2700" dirty="0"/>
              <a:t>3. Explain: the first row always shows up when printing</a:t>
            </a:r>
            <a:r>
              <a:rPr lang="en-US" sz="2700" b="1" i="1" dirty="0"/>
              <a:t> </a:t>
            </a:r>
            <a:r>
              <a:rPr lang="en-US" sz="2700" dirty="0"/>
              <a:t>a table that is several pages long </a:t>
            </a:r>
          </a:p>
          <a:p>
            <a:pPr marL="0" indent="0">
              <a:buNone/>
            </a:pPr>
            <a:r>
              <a:rPr lang="en-US" sz="2700" b="1" dirty="0">
                <a:sym typeface="Wingdings"/>
              </a:rPr>
              <a:t></a:t>
            </a:r>
            <a:r>
              <a:rPr lang="en-US" sz="2700" b="1" dirty="0"/>
              <a:t> </a:t>
            </a:r>
            <a:r>
              <a:rPr lang="en-US" sz="2700" dirty="0"/>
              <a:t>ask for instructions to remove it.</a:t>
            </a:r>
          </a:p>
          <a:p>
            <a:pPr marL="0" lvl="0" indent="0">
              <a:buNone/>
            </a:pPr>
            <a:r>
              <a:rPr lang="en-US" sz="2700" dirty="0"/>
              <a:t>4. State your name and phone number</a:t>
            </a:r>
          </a:p>
          <a:p>
            <a:pPr marL="0" lvl="0" indent="0">
              <a:buNone/>
            </a:pPr>
            <a:r>
              <a:rPr lang="en-US" sz="2700" dirty="0"/>
              <a:t>5. Follow each step of the instruction </a:t>
            </a:r>
          </a:p>
          <a:p>
            <a:pPr marL="0" lvl="0" indent="0">
              <a:buNone/>
            </a:pPr>
            <a:r>
              <a:rPr lang="en-US" sz="2700" dirty="0"/>
              <a:t>6. Confirm that you have resolved the issue and thank the technician.</a:t>
            </a:r>
          </a:p>
        </p:txBody>
      </p:sp>
      <p:sp>
        <p:nvSpPr>
          <p:cNvPr id="13" name="Content Placeholder 12"/>
          <p:cNvSpPr>
            <a:spLocks noGrp="1"/>
          </p:cNvSpPr>
          <p:nvPr>
            <p:ph sz="half" idx="2"/>
          </p:nvPr>
        </p:nvSpPr>
        <p:spPr>
          <a:xfrm>
            <a:off x="5705856" y="804672"/>
            <a:ext cx="6486144" cy="6053328"/>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noAutofit/>
          </a:bodyPr>
          <a:lstStyle/>
          <a:p>
            <a:pPr marL="0" indent="0" algn="ctr">
              <a:buNone/>
            </a:pPr>
            <a:r>
              <a:rPr lang="en-US" sz="2700" b="1" i="1" dirty="0"/>
              <a:t>B: Technician</a:t>
            </a:r>
            <a:endParaRPr lang="en-US" sz="2700" b="1" dirty="0"/>
          </a:p>
          <a:p>
            <a:pPr marL="0" lvl="0" indent="0">
              <a:buNone/>
            </a:pPr>
            <a:r>
              <a:rPr lang="en-US" sz="2700" dirty="0"/>
              <a:t>1. Greet the customer and Identify yourself</a:t>
            </a:r>
          </a:p>
          <a:p>
            <a:pPr marL="0" lvl="0" indent="0">
              <a:buNone/>
            </a:pPr>
            <a:r>
              <a:rPr lang="en-US" sz="2700" dirty="0"/>
              <a:t>2. Ask for more details</a:t>
            </a:r>
          </a:p>
          <a:p>
            <a:pPr marL="0" lvl="0" indent="0">
              <a:buNone/>
            </a:pPr>
            <a:r>
              <a:rPr lang="en-US" sz="2700" dirty="0"/>
              <a:t>3. Ask for A’s name and phone number</a:t>
            </a:r>
          </a:p>
          <a:p>
            <a:pPr marL="0" lvl="0" indent="0">
              <a:buNone/>
            </a:pPr>
            <a:r>
              <a:rPr lang="en-US" sz="2700" dirty="0"/>
              <a:t>4. Provide the instruction step by step: </a:t>
            </a:r>
            <a:r>
              <a:rPr lang="en-US" sz="2700" i="1" dirty="0"/>
              <a:t>click</a:t>
            </a:r>
            <a:r>
              <a:rPr lang="en-US" sz="2700" dirty="0"/>
              <a:t> </a:t>
            </a:r>
            <a:r>
              <a:rPr lang="en-US" sz="2700" i="1" dirty="0"/>
              <a:t>“Page layout” tab </a:t>
            </a:r>
            <a:r>
              <a:rPr lang="en-US" sz="2700" dirty="0">
                <a:sym typeface="Wingdings"/>
              </a:rPr>
              <a:t></a:t>
            </a:r>
            <a:r>
              <a:rPr lang="en-US" sz="2700" dirty="0"/>
              <a:t> </a:t>
            </a:r>
            <a:r>
              <a:rPr lang="en-US" sz="2700" i="1" dirty="0"/>
              <a:t>click</a:t>
            </a:r>
            <a:r>
              <a:rPr lang="en-US" sz="2700" dirty="0"/>
              <a:t> </a:t>
            </a:r>
            <a:r>
              <a:rPr lang="en-US" sz="2700" i="1" dirty="0"/>
              <a:t>“print titles” option </a:t>
            </a:r>
            <a:r>
              <a:rPr lang="en-US" sz="2700" dirty="0">
                <a:sym typeface="Wingdings"/>
              </a:rPr>
              <a:t></a:t>
            </a:r>
            <a:r>
              <a:rPr lang="en-US" sz="2700" dirty="0"/>
              <a:t> </a:t>
            </a:r>
            <a:r>
              <a:rPr lang="en-US" sz="2700" i="1" dirty="0"/>
              <a:t>dialogue box will open </a:t>
            </a:r>
            <a:r>
              <a:rPr lang="en-US" sz="2700" dirty="0">
                <a:sym typeface="Wingdings"/>
              </a:rPr>
              <a:t></a:t>
            </a:r>
            <a:r>
              <a:rPr lang="en-US" sz="2700" dirty="0"/>
              <a:t> </a:t>
            </a:r>
            <a:r>
              <a:rPr lang="en-US" sz="2700" i="1" dirty="0"/>
              <a:t>select “sheet” tab (last one on the right)</a:t>
            </a:r>
            <a:r>
              <a:rPr lang="en-US" sz="2700" dirty="0"/>
              <a:t> </a:t>
            </a:r>
            <a:r>
              <a:rPr lang="en-US" sz="2700" dirty="0">
                <a:sym typeface="Wingdings"/>
              </a:rPr>
              <a:t></a:t>
            </a:r>
            <a:r>
              <a:rPr lang="en-US" sz="2700" dirty="0"/>
              <a:t> </a:t>
            </a:r>
            <a:r>
              <a:rPr lang="en-US" sz="2700" i="1" dirty="0"/>
              <a:t>clear “rows to repeat at top” box</a:t>
            </a:r>
            <a:r>
              <a:rPr lang="vi-VN" sz="2700" i="1" dirty="0"/>
              <a:t>.</a:t>
            </a:r>
            <a:endParaRPr lang="en-US" sz="2700" dirty="0"/>
          </a:p>
          <a:p>
            <a:pPr marL="0" lvl="0" indent="0">
              <a:buNone/>
            </a:pPr>
            <a:r>
              <a:rPr lang="en-US" sz="2700" dirty="0"/>
              <a:t>5. Asking for confirmation that the customer can resolve the issue</a:t>
            </a:r>
          </a:p>
          <a:p>
            <a:pPr marL="0" indent="0">
              <a:buNone/>
            </a:pPr>
            <a:r>
              <a:rPr lang="en-US" sz="2700" dirty="0"/>
              <a:t>6. Offer additional help and end the conversation</a:t>
            </a:r>
          </a:p>
        </p:txBody>
      </p:sp>
    </p:spTree>
    <p:extLst>
      <p:ext uri="{BB962C8B-B14F-4D97-AF65-F5344CB8AC3E}">
        <p14:creationId xmlns:p14="http://schemas.microsoft.com/office/powerpoint/2010/main" val="338333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a:gradFill>
            <a:gsLst>
              <a:gs pos="0">
                <a:schemeClr val="accent1">
                  <a:tint val="66000"/>
                  <a:satMod val="160000"/>
                </a:schemeClr>
              </a:gs>
              <a:gs pos="60000">
                <a:schemeClr val="accent1">
                  <a:tint val="44500"/>
                  <a:satMod val="160000"/>
                </a:schemeClr>
              </a:gs>
              <a:gs pos="100000">
                <a:schemeClr val="accent1">
                  <a:tint val="23500"/>
                  <a:satMod val="160000"/>
                </a:schemeClr>
              </a:gs>
            </a:gsLst>
            <a:lin ang="5400000" scaled="0"/>
          </a:gradFill>
        </p:spPr>
        <p:txBody>
          <a:bodyPr>
            <a:noAutofit/>
          </a:bodyPr>
          <a:lstStyle/>
          <a:p>
            <a:pPr marL="0" indent="0" algn="ctr">
              <a:buNone/>
            </a:pPr>
            <a:r>
              <a:rPr lang="en-US" sz="3000" b="1" dirty="0">
                <a:latin typeface="Tw Cen MT" panose="020B0602020104020603" pitchFamily="34" charset="77"/>
              </a:rPr>
              <a:t>Conversation 2</a:t>
            </a:r>
            <a:endParaRPr lang="en-US" sz="3000" dirty="0">
              <a:latin typeface="Tw Cen MT" panose="020B0602020104020603" pitchFamily="34" charset="77"/>
            </a:endParaRPr>
          </a:p>
          <a:p>
            <a:pPr marL="0" indent="0">
              <a:buNone/>
            </a:pPr>
            <a:r>
              <a:rPr lang="en-US" sz="3000" dirty="0">
                <a:latin typeface="Tw Cen MT" panose="020B0602020104020603" pitchFamily="34" charset="77"/>
              </a:rPr>
              <a:t>A: Hello, is this the customer support?</a:t>
            </a:r>
          </a:p>
          <a:p>
            <a:pPr marL="0" indent="0">
              <a:buNone/>
            </a:pPr>
            <a:r>
              <a:rPr lang="en-US" sz="3000" dirty="0">
                <a:latin typeface="Tw Cen MT" panose="020B0602020104020603" pitchFamily="34" charset="77"/>
              </a:rPr>
              <a:t>A: Yes, this is Peter, support technician. How can I help?</a:t>
            </a:r>
          </a:p>
          <a:p>
            <a:pPr marL="0" indent="0">
              <a:buNone/>
            </a:pPr>
            <a:r>
              <a:rPr lang="en-US" sz="3000" dirty="0">
                <a:latin typeface="Tw Cen MT" panose="020B0602020104020603" pitchFamily="34" charset="77"/>
              </a:rPr>
              <a:t>B: Well, I’m calling because I’m having a problem with the Excel spreadsheet. </a:t>
            </a:r>
          </a:p>
          <a:p>
            <a:pPr marL="0" indent="0">
              <a:buNone/>
            </a:pPr>
            <a:r>
              <a:rPr lang="en-US" sz="3000" dirty="0">
                <a:latin typeface="Tw Cen MT" panose="020B0602020104020603" pitchFamily="34" charset="77"/>
              </a:rPr>
              <a:t>A: Can you be more specific</a:t>
            </a:r>
            <a:r>
              <a:rPr lang="vi-VN" sz="3000" dirty="0"/>
              <a:t>,</a:t>
            </a:r>
            <a:r>
              <a:rPr lang="en-US" sz="3000" dirty="0">
                <a:latin typeface="Tw Cen MT" panose="020B0602020104020603" pitchFamily="34" charset="77"/>
              </a:rPr>
              <a:t> please?/ What exactly is the problem?</a:t>
            </a:r>
          </a:p>
          <a:p>
            <a:pPr marL="0" indent="0">
              <a:buNone/>
            </a:pPr>
            <a:r>
              <a:rPr lang="en-US" sz="3000" dirty="0">
                <a:latin typeface="Tw Cen MT" panose="020B0602020104020603" pitchFamily="34" charset="77"/>
              </a:rPr>
              <a:t>B: Well, the first row always shows up when I print</a:t>
            </a:r>
            <a:r>
              <a:rPr lang="en-US" sz="3000" b="1" dirty="0">
                <a:latin typeface="Tw Cen MT" panose="020B0602020104020603" pitchFamily="34" charset="77"/>
              </a:rPr>
              <a:t> </a:t>
            </a:r>
            <a:r>
              <a:rPr lang="en-US" sz="3000" dirty="0">
                <a:latin typeface="Tw Cen MT" panose="020B0602020104020603" pitchFamily="34" charset="77"/>
              </a:rPr>
              <a:t>a table that is several pages long. So what should I do to remove it?/ Is it possible to remove it?</a:t>
            </a:r>
          </a:p>
          <a:p>
            <a:pPr marL="0" indent="0">
              <a:buNone/>
            </a:pPr>
            <a:r>
              <a:rPr lang="en-US" sz="3000" dirty="0">
                <a:latin typeface="Tw Cen MT" panose="020B0602020104020603" pitchFamily="34" charset="77"/>
              </a:rPr>
              <a:t>A: That’s very easy. But can I have your name and your phone number, please?</a:t>
            </a:r>
          </a:p>
          <a:p>
            <a:pPr marL="0" indent="0">
              <a:buNone/>
            </a:pPr>
            <a:r>
              <a:rPr lang="en-US" sz="3000" dirty="0">
                <a:latin typeface="Tw Cen MT" panose="020B0602020104020603" pitchFamily="34" charset="77"/>
              </a:rPr>
              <a:t>B: I’m John Walker. My phone number is 09… Can you walk me through the steps?</a:t>
            </a:r>
          </a:p>
          <a:p>
            <a:pPr marL="0" indent="0">
              <a:buNone/>
            </a:pPr>
            <a:r>
              <a:rPr lang="en-US" sz="3000" dirty="0">
                <a:latin typeface="Tw Cen MT" panose="020B0602020104020603" pitchFamily="34" charset="77"/>
              </a:rPr>
              <a:t>A: First</a:t>
            </a:r>
            <a:r>
              <a:rPr lang="vi-VN" sz="3000" dirty="0"/>
              <a:t>,</a:t>
            </a:r>
            <a:r>
              <a:rPr lang="en-US" sz="3000" dirty="0">
                <a:latin typeface="Tw Cen MT" panose="020B0602020104020603" pitchFamily="34" charset="77"/>
              </a:rPr>
              <a:t> you need to click on the “Page layout” tab.</a:t>
            </a:r>
          </a:p>
          <a:p>
            <a:pPr marL="0" indent="0">
              <a:buNone/>
            </a:pPr>
            <a:r>
              <a:rPr lang="en-US" sz="3000" dirty="0">
                <a:latin typeface="Tw Cen MT" panose="020B0602020104020603" pitchFamily="34" charset="77"/>
              </a:rPr>
              <a:t>B: OK, done. What’s next?</a:t>
            </a:r>
          </a:p>
          <a:p>
            <a:pPr marL="0" indent="0">
              <a:buNone/>
            </a:pPr>
            <a:endParaRPr lang="en-US" sz="3000" dirty="0">
              <a:latin typeface="Tw Cen MT" panose="020B0602020104020603" pitchFamily="34" charset="77"/>
            </a:endParaRPr>
          </a:p>
        </p:txBody>
      </p:sp>
    </p:spTree>
    <p:extLst>
      <p:ext uri="{BB962C8B-B14F-4D97-AF65-F5344CB8AC3E}">
        <p14:creationId xmlns:p14="http://schemas.microsoft.com/office/powerpoint/2010/main" val="2478494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a:gradFill>
            <a:gsLst>
              <a:gs pos="0">
                <a:schemeClr val="accent1">
                  <a:tint val="66000"/>
                  <a:satMod val="160000"/>
                </a:schemeClr>
              </a:gs>
              <a:gs pos="60000">
                <a:schemeClr val="accent1">
                  <a:tint val="44500"/>
                  <a:satMod val="160000"/>
                </a:schemeClr>
              </a:gs>
              <a:gs pos="100000">
                <a:schemeClr val="accent1">
                  <a:tint val="23500"/>
                  <a:satMod val="160000"/>
                </a:schemeClr>
              </a:gs>
            </a:gsLst>
            <a:lin ang="5400000" scaled="0"/>
          </a:gradFill>
        </p:spPr>
        <p:txBody>
          <a:bodyPr>
            <a:noAutofit/>
          </a:bodyPr>
          <a:lstStyle/>
          <a:p>
            <a:pPr marL="0" indent="0" algn="ctr">
              <a:buNone/>
            </a:pPr>
            <a:r>
              <a:rPr lang="en-US" sz="3200" b="1" dirty="0">
                <a:latin typeface="Tw Cen MT" panose="020B0602020104020603" pitchFamily="34" charset="77"/>
              </a:rPr>
              <a:t>Conversation 2 (continued)</a:t>
            </a:r>
            <a:endParaRPr lang="en-US" sz="3200" dirty="0">
              <a:latin typeface="Tw Cen MT" panose="020B0602020104020603" pitchFamily="34" charset="77"/>
            </a:endParaRPr>
          </a:p>
          <a:p>
            <a:pPr marL="0" indent="0">
              <a:buNone/>
            </a:pPr>
            <a:r>
              <a:rPr lang="en-US" sz="3200" dirty="0">
                <a:latin typeface="Tw Cen MT" panose="020B0602020104020603" pitchFamily="34" charset="77"/>
              </a:rPr>
              <a:t>A: Right, you need to access the “print titles” option. Click on that and a dialogue box will show up. Are you following me?</a:t>
            </a:r>
          </a:p>
          <a:p>
            <a:pPr marL="0" indent="0">
              <a:buNone/>
            </a:pPr>
            <a:r>
              <a:rPr lang="en-US" sz="3200" dirty="0">
                <a:latin typeface="Tw Cen MT" panose="020B0602020104020603" pitchFamily="34" charset="77"/>
              </a:rPr>
              <a:t>B: Um, OK. I see that now.</a:t>
            </a:r>
          </a:p>
          <a:p>
            <a:pPr marL="0" indent="0">
              <a:buNone/>
            </a:pPr>
            <a:r>
              <a:rPr lang="en-US" sz="3200" dirty="0">
                <a:latin typeface="Tw Cen MT" panose="020B0602020104020603" pitchFamily="34" charset="77"/>
              </a:rPr>
              <a:t>A: Good, now click on “sheet” tab. It is the last one on the right.</a:t>
            </a:r>
          </a:p>
          <a:p>
            <a:pPr marL="0" indent="0">
              <a:buNone/>
            </a:pPr>
            <a:r>
              <a:rPr lang="en-US" sz="3200" dirty="0">
                <a:latin typeface="Tw Cen MT" panose="020B0602020104020603" pitchFamily="34" charset="77"/>
              </a:rPr>
              <a:t>B: OK I see.</a:t>
            </a:r>
          </a:p>
          <a:p>
            <a:pPr marL="0" indent="0">
              <a:buNone/>
            </a:pPr>
            <a:r>
              <a:rPr lang="en-US" sz="3200" dirty="0">
                <a:latin typeface="Tw Cen MT" panose="020B0602020104020603" pitchFamily="34" charset="77"/>
              </a:rPr>
              <a:t>A: Now delete everything in the “rows to repeat at top” box. </a:t>
            </a:r>
          </a:p>
          <a:p>
            <a:pPr marL="0" indent="0">
              <a:buNone/>
            </a:pPr>
            <a:r>
              <a:rPr lang="en-US" sz="3200" dirty="0">
                <a:latin typeface="Tw Cen MT" panose="020B0602020104020603" pitchFamily="34" charset="77"/>
              </a:rPr>
              <a:t>B: Oh, I can do that. Thanks for your help.</a:t>
            </a:r>
          </a:p>
          <a:p>
            <a:pPr marL="0" indent="0">
              <a:buNone/>
            </a:pPr>
            <a:r>
              <a:rPr lang="en-US" sz="3200" dirty="0">
                <a:latin typeface="Tw Cen MT" panose="020B0602020104020603" pitchFamily="34" charset="77"/>
              </a:rPr>
              <a:t>A: Is there anything I can </a:t>
            </a:r>
            <a:r>
              <a:rPr lang="en-US" sz="3200" dirty="0" err="1">
                <a:latin typeface="Tw Cen MT" panose="020B0602020104020603" pitchFamily="34" charset="77"/>
              </a:rPr>
              <a:t>hẹp</a:t>
            </a:r>
            <a:r>
              <a:rPr lang="en-US" sz="3200" dirty="0">
                <a:latin typeface="Tw Cen MT" panose="020B0602020104020603" pitchFamily="34" charset="77"/>
              </a:rPr>
              <a:t> you with? </a:t>
            </a:r>
          </a:p>
          <a:p>
            <a:pPr marL="0" indent="0">
              <a:buNone/>
            </a:pPr>
            <a:r>
              <a:rPr lang="en-US" sz="3200" dirty="0">
                <a:latin typeface="Tw Cen MT" panose="020B0602020104020603" pitchFamily="34" charset="77"/>
              </a:rPr>
              <a:t>B: No, thanks again.</a:t>
            </a:r>
          </a:p>
          <a:p>
            <a:pPr marL="0" indent="0">
              <a:buNone/>
            </a:pPr>
            <a:r>
              <a:rPr lang="en-US" sz="3200" dirty="0">
                <a:latin typeface="Tw Cen MT" panose="020B0602020104020603" pitchFamily="34" charset="77"/>
              </a:rPr>
              <a:t>A: You’re welcome. Don’t hesitate to call us if you have any more questions.</a:t>
            </a:r>
          </a:p>
          <a:p>
            <a:pPr marL="0" indent="0">
              <a:buNone/>
            </a:pPr>
            <a:endParaRPr lang="en-US" sz="3200" dirty="0">
              <a:latin typeface="Tw Cen MT" panose="020B0602020104020603" pitchFamily="34" charset="77"/>
            </a:endParaRPr>
          </a:p>
        </p:txBody>
      </p:sp>
    </p:spTree>
    <p:extLst>
      <p:ext uri="{BB962C8B-B14F-4D97-AF65-F5344CB8AC3E}">
        <p14:creationId xmlns:p14="http://schemas.microsoft.com/office/powerpoint/2010/main" val="633574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1155129" y="188294"/>
            <a:ext cx="3380734" cy="1000274"/>
          </a:xfrm>
          <a:prstGeom prst="rect">
            <a:avLst/>
          </a:prstGeom>
          <a:noFill/>
        </p:spPr>
        <p:txBody>
          <a:bodyPr wrap="none" lIns="0" tIns="0" rIns="0" bIns="0" rtlCol="0">
            <a:spAutoFit/>
          </a:bodyPr>
          <a:lstStyle/>
          <a:p>
            <a:r>
              <a:rPr lang="en-US" sz="6500" dirty="0">
                <a:solidFill>
                  <a:srgbClr val="32425C"/>
                </a:solidFill>
                <a:latin typeface="+mj-lt"/>
              </a:rPr>
              <a:t>Lesson 2</a:t>
            </a:r>
          </a:p>
        </p:txBody>
      </p:sp>
      <p:sp>
        <p:nvSpPr>
          <p:cNvPr id="37" name="Freeform 36"/>
          <p:cNvSpPr/>
          <p:nvPr/>
        </p:nvSpPr>
        <p:spPr>
          <a:xfrm>
            <a:off x="5837401" y="0"/>
            <a:ext cx="1420650" cy="6858000"/>
          </a:xfrm>
          <a:custGeom>
            <a:avLst/>
            <a:gdLst>
              <a:gd name="connsiteX0" fmla="*/ 585977 w 1537687"/>
              <a:gd name="connsiteY0" fmla="*/ 0 h 6858000"/>
              <a:gd name="connsiteX1" fmla="*/ 1368880 w 1537687"/>
              <a:gd name="connsiteY1" fmla="*/ 0 h 6858000"/>
              <a:gd name="connsiteX2" fmla="*/ 1373883 w 1537687"/>
              <a:gd name="connsiteY2" fmla="*/ 18103 h 6858000"/>
              <a:gd name="connsiteX3" fmla="*/ 1513436 w 1537687"/>
              <a:gd name="connsiteY3" fmla="*/ 1774664 h 6858000"/>
              <a:gd name="connsiteX4" fmla="*/ 1242006 w 1537687"/>
              <a:gd name="connsiteY4" fmla="*/ 6609767 h 6858000"/>
              <a:gd name="connsiteX5" fmla="*/ 1305969 w 1537687"/>
              <a:gd name="connsiteY5" fmla="*/ 6858000 h 6858000"/>
              <a:gd name="connsiteX6" fmla="*/ 269403 w 1537687"/>
              <a:gd name="connsiteY6" fmla="*/ 6858000 h 6858000"/>
              <a:gd name="connsiteX7" fmla="*/ 264207 w 1537687"/>
              <a:gd name="connsiteY7" fmla="*/ 6846573 h 6858000"/>
              <a:gd name="connsiteX8" fmla="*/ 19853 w 1537687"/>
              <a:gd name="connsiteY8" fmla="*/ 4746914 h 6858000"/>
              <a:gd name="connsiteX9" fmla="*/ 874774 w 1537687"/>
              <a:gd name="connsiteY9" fmla="*/ 1021492 h 6858000"/>
              <a:gd name="connsiteX10" fmla="*/ 665204 w 1537687"/>
              <a:gd name="connsiteY10" fmla="*/ 157889 h 6858000"/>
              <a:gd name="connsiteX11" fmla="*/ 585977 w 153768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687" h="6858000">
                <a:moveTo>
                  <a:pt x="585977" y="0"/>
                </a:moveTo>
                <a:lnTo>
                  <a:pt x="1368880" y="0"/>
                </a:lnTo>
                <a:lnTo>
                  <a:pt x="1373883" y="18103"/>
                </a:lnTo>
                <a:cubicBezTo>
                  <a:pt x="1500291" y="517863"/>
                  <a:pt x="1580470" y="1121717"/>
                  <a:pt x="1513436" y="1774664"/>
                </a:cubicBezTo>
                <a:cubicBezTo>
                  <a:pt x="1345853" y="3407030"/>
                  <a:pt x="846406" y="4856808"/>
                  <a:pt x="1242006" y="6609767"/>
                </a:cubicBezTo>
                <a:lnTo>
                  <a:pt x="1305969" y="6858000"/>
                </a:lnTo>
                <a:lnTo>
                  <a:pt x="269403" y="6858000"/>
                </a:lnTo>
                <a:lnTo>
                  <a:pt x="264207" y="6846573"/>
                </a:lnTo>
                <a:cubicBezTo>
                  <a:pt x="133263" y="6541394"/>
                  <a:pt x="-63261" y="5876595"/>
                  <a:pt x="19853" y="4746914"/>
                </a:cubicBezTo>
                <a:cubicBezTo>
                  <a:pt x="140746" y="3103741"/>
                  <a:pt x="888263" y="2228077"/>
                  <a:pt x="874774" y="1021492"/>
                </a:cubicBezTo>
                <a:cubicBezTo>
                  <a:pt x="871402" y="719846"/>
                  <a:pt x="788164" y="427193"/>
                  <a:pt x="665204" y="157889"/>
                </a:cubicBezTo>
                <a:lnTo>
                  <a:pt x="585977" y="0"/>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6017266" y="0"/>
            <a:ext cx="961052" cy="2223249"/>
          </a:xfrm>
          <a:custGeom>
            <a:avLst/>
            <a:gdLst>
              <a:gd name="connsiteX0" fmla="*/ 0 w 961052"/>
              <a:gd name="connsiteY0" fmla="*/ 0 h 2223249"/>
              <a:gd name="connsiteX1" fmla="*/ 932141 w 961052"/>
              <a:gd name="connsiteY1" fmla="*/ 0 h 2223249"/>
              <a:gd name="connsiteX2" fmla="*/ 943375 w 961052"/>
              <a:gd name="connsiteY2" fmla="*/ 75956 h 2223249"/>
              <a:gd name="connsiteX3" fmla="*/ 937229 w 961052"/>
              <a:gd name="connsiteY3" fmla="*/ 794456 h 2223249"/>
              <a:gd name="connsiteX4" fmla="*/ 643773 w 961052"/>
              <a:gd name="connsiteY4" fmla="*/ 2162806 h 2223249"/>
              <a:gd name="connsiteX5" fmla="*/ 624925 w 961052"/>
              <a:gd name="connsiteY5" fmla="*/ 2223249 h 2223249"/>
              <a:gd name="connsiteX6" fmla="*/ 582163 w 961052"/>
              <a:gd name="connsiteY6" fmla="*/ 1954939 h 2223249"/>
              <a:gd name="connsiteX7" fmla="*/ 30729 w 961052"/>
              <a:gd name="connsiteY7" fmla="*/ 72032 h 2223249"/>
              <a:gd name="connsiteX8" fmla="*/ 0 w 961052"/>
              <a:gd name="connsiteY8" fmla="*/ 0 h 22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052" h="2223249">
                <a:moveTo>
                  <a:pt x="0" y="0"/>
                </a:moveTo>
                <a:lnTo>
                  <a:pt x="932141" y="0"/>
                </a:lnTo>
                <a:lnTo>
                  <a:pt x="943375" y="75956"/>
                </a:lnTo>
                <a:cubicBezTo>
                  <a:pt x="967053" y="290844"/>
                  <a:pt x="968799" y="530369"/>
                  <a:pt x="937229" y="794456"/>
                </a:cubicBezTo>
                <a:cubicBezTo>
                  <a:pt x="874089" y="1322631"/>
                  <a:pt x="764091" y="1765359"/>
                  <a:pt x="643773" y="2162806"/>
                </a:cubicBezTo>
                <a:lnTo>
                  <a:pt x="624925" y="2223249"/>
                </a:lnTo>
                <a:lnTo>
                  <a:pt x="582163" y="1954939"/>
                </a:lnTo>
                <a:cubicBezTo>
                  <a:pt x="460650" y="1299270"/>
                  <a:pt x="263338" y="637264"/>
                  <a:pt x="30729" y="72032"/>
                </a:cubicBezTo>
                <a:lnTo>
                  <a:pt x="0"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6129214" y="2223249"/>
            <a:ext cx="600221" cy="2682801"/>
          </a:xfrm>
          <a:custGeom>
            <a:avLst/>
            <a:gdLst>
              <a:gd name="connsiteX0" fmla="*/ 512978 w 600221"/>
              <a:gd name="connsiteY0" fmla="*/ 0 h 2682801"/>
              <a:gd name="connsiteX1" fmla="*/ 539551 w 600221"/>
              <a:gd name="connsiteY1" fmla="*/ 166732 h 2682801"/>
              <a:gd name="connsiteX2" fmla="*/ 334589 w 600221"/>
              <a:gd name="connsiteY2" fmla="*/ 2357349 h 2682801"/>
              <a:gd name="connsiteX3" fmla="*/ 205180 w 600221"/>
              <a:gd name="connsiteY3" fmla="*/ 2612139 h 2682801"/>
              <a:gd name="connsiteX4" fmla="*/ 174960 w 600221"/>
              <a:gd name="connsiteY4" fmla="*/ 2682801 h 2682801"/>
              <a:gd name="connsiteX5" fmla="*/ 155655 w 600221"/>
              <a:gd name="connsiteY5" fmla="*/ 2635634 h 2682801"/>
              <a:gd name="connsiteX6" fmla="*/ 13414 w 600221"/>
              <a:gd name="connsiteY6" fmla="*/ 1735389 h 2682801"/>
              <a:gd name="connsiteX7" fmla="*/ 470976 w 600221"/>
              <a:gd name="connsiteY7" fmla="*/ 134692 h 2682801"/>
              <a:gd name="connsiteX8" fmla="*/ 512978 w 600221"/>
              <a:gd name="connsiteY8" fmla="*/ 0 h 26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21" h="2682801">
                <a:moveTo>
                  <a:pt x="512978" y="0"/>
                </a:moveTo>
                <a:lnTo>
                  <a:pt x="539551" y="166732"/>
                </a:lnTo>
                <a:cubicBezTo>
                  <a:pt x="653985" y="1030412"/>
                  <a:pt x="617665" y="1842090"/>
                  <a:pt x="334589" y="2357349"/>
                </a:cubicBezTo>
                <a:cubicBezTo>
                  <a:pt x="287284" y="2443375"/>
                  <a:pt x="244265" y="2528374"/>
                  <a:pt x="205180" y="2612139"/>
                </a:cubicBezTo>
                <a:lnTo>
                  <a:pt x="174960" y="2682801"/>
                </a:lnTo>
                <a:lnTo>
                  <a:pt x="155655" y="2635634"/>
                </a:lnTo>
                <a:cubicBezTo>
                  <a:pt x="39333" y="2332209"/>
                  <a:pt x="-30930" y="2033786"/>
                  <a:pt x="13414" y="1735389"/>
                </a:cubicBezTo>
                <a:cubicBezTo>
                  <a:pt x="93235" y="1198274"/>
                  <a:pt x="286863" y="709894"/>
                  <a:pt x="470976" y="134692"/>
                </a:cubicBezTo>
                <a:lnTo>
                  <a:pt x="512978"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970893" y="4906049"/>
            <a:ext cx="1020610" cy="1951950"/>
          </a:xfrm>
          <a:custGeom>
            <a:avLst/>
            <a:gdLst>
              <a:gd name="connsiteX0" fmla="*/ 333281 w 1020610"/>
              <a:gd name="connsiteY0" fmla="*/ 0 h 1951950"/>
              <a:gd name="connsiteX1" fmla="*/ 388749 w 1020610"/>
              <a:gd name="connsiteY1" fmla="*/ 135528 h 1951950"/>
              <a:gd name="connsiteX2" fmla="*/ 1020610 w 1020610"/>
              <a:gd name="connsiteY2" fmla="*/ 1950741 h 1951950"/>
              <a:gd name="connsiteX3" fmla="*/ 1020610 w 1020610"/>
              <a:gd name="connsiteY3" fmla="*/ 1951950 h 1951950"/>
              <a:gd name="connsiteX4" fmla="*/ 32515 w 1020610"/>
              <a:gd name="connsiteY4" fmla="*/ 1951950 h 1951950"/>
              <a:gd name="connsiteX5" fmla="*/ 29320 w 1020610"/>
              <a:gd name="connsiteY5" fmla="*/ 1932141 h 1951950"/>
              <a:gd name="connsiteX6" fmla="*/ 257700 w 1020610"/>
              <a:gd name="connsiteY6" fmla="*/ 176721 h 1951950"/>
              <a:gd name="connsiteX7" fmla="*/ 333281 w 1020610"/>
              <a:gd name="connsiteY7" fmla="*/ 0 h 19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10" h="1951950">
                <a:moveTo>
                  <a:pt x="333281" y="0"/>
                </a:moveTo>
                <a:lnTo>
                  <a:pt x="388749" y="135528"/>
                </a:lnTo>
                <a:cubicBezTo>
                  <a:pt x="636259" y="708576"/>
                  <a:pt x="997498" y="1302710"/>
                  <a:pt x="1020610" y="1950741"/>
                </a:cubicBezTo>
                <a:lnTo>
                  <a:pt x="1020610" y="1951950"/>
                </a:lnTo>
                <a:lnTo>
                  <a:pt x="32515" y="1951950"/>
                </a:lnTo>
                <a:lnTo>
                  <a:pt x="29320" y="1932141"/>
                </a:lnTo>
                <a:cubicBezTo>
                  <a:pt x="-17956" y="1604064"/>
                  <a:pt x="-46126" y="957193"/>
                  <a:pt x="257700" y="176721"/>
                </a:cubicBezTo>
                <a:lnTo>
                  <a:pt x="333281"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05828" y="2223249"/>
            <a:ext cx="7052223" cy="2769989"/>
          </a:xfrm>
          <a:prstGeom prst="rect">
            <a:avLst/>
          </a:prstGeom>
          <a:noFill/>
        </p:spPr>
        <p:txBody>
          <a:bodyPr wrap="square" lIns="0" tIns="0" rIns="0" bIns="0" rtlCol="0">
            <a:spAutoFit/>
          </a:bodyPr>
          <a:lstStyle/>
          <a:p>
            <a:r>
              <a:rPr lang="en-US" sz="5000" b="1" dirty="0"/>
              <a:t>Handling a customer’s complaint</a:t>
            </a:r>
          </a:p>
          <a:p>
            <a:pPr marL="457200" indent="-457200">
              <a:buFont typeface="Wingdings" pitchFamily="2" charset="2"/>
              <a:buChar char="§"/>
            </a:pPr>
            <a:r>
              <a:rPr lang="en-US" sz="4000" b="1" i="1" dirty="0"/>
              <a:t>Conversation</a:t>
            </a:r>
          </a:p>
          <a:p>
            <a:pPr marL="457200" indent="-457200">
              <a:buFont typeface="Wingdings" pitchFamily="2" charset="2"/>
              <a:buChar char="§"/>
            </a:pPr>
            <a:r>
              <a:rPr lang="en-US" sz="4000" b="1" i="1" dirty="0"/>
              <a:t>Procedure</a:t>
            </a:r>
          </a:p>
        </p:txBody>
      </p:sp>
      <p:sp>
        <p:nvSpPr>
          <p:cNvPr id="39" name="Rectangle 38"/>
          <p:cNvSpPr/>
          <p:nvPr/>
        </p:nvSpPr>
        <p:spPr>
          <a:xfrm>
            <a:off x="6429324" y="0"/>
            <a:ext cx="5335956" cy="6857999"/>
          </a:xfrm>
          <a:prstGeom prst="rect">
            <a:avLst/>
          </a:prstGeom>
          <a:gradFill flip="none" rotWithShape="1">
            <a:gsLst>
              <a:gs pos="0">
                <a:schemeClr val="bg1">
                  <a:alpha val="7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descr="D:\DHCN\TA CNTT 6\UNIT 5-offline\15550662636139lTnSXYHNHaHz_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502" y="0"/>
            <a:ext cx="520049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961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133600" y="530092"/>
            <a:ext cx="7679221"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Warm-up: Rows</a:t>
            </a:r>
            <a:r>
              <a:rPr kumimoji="0" lang="en-US" sz="4000" b="1" i="0" u="none" strike="noStrike" kern="1200" cap="none" spc="0" normalizeH="0" noProof="0" dirty="0">
                <a:ln>
                  <a:noFill/>
                </a:ln>
                <a:solidFill>
                  <a:srgbClr val="083D65"/>
                </a:solidFill>
                <a:effectLst/>
                <a:uLnTx/>
                <a:uFillTx/>
                <a:latin typeface="Segoe UI" panose="020B0502040204020203" pitchFamily="34" charset="0"/>
                <a:ea typeface="+mn-ea"/>
                <a:cs typeface="Segoe UI" panose="020B0502040204020203" pitchFamily="34" charset="0"/>
              </a:rPr>
              <a:t> and columns</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3264" y="1475232"/>
            <a:ext cx="5454362" cy="4291584"/>
          </a:xfrm>
        </p:spPr>
      </p:pic>
      <p:sp>
        <p:nvSpPr>
          <p:cNvPr id="5" name="Text Placeholder 4"/>
          <p:cNvSpPr>
            <a:spLocks noGrp="1"/>
          </p:cNvSpPr>
          <p:nvPr>
            <p:ph type="body" sz="half" idx="2"/>
          </p:nvPr>
        </p:nvSpPr>
        <p:spPr>
          <a:xfrm>
            <a:off x="829056" y="1243584"/>
            <a:ext cx="5145024" cy="4840224"/>
          </a:xfrm>
        </p:spPr>
        <p:txBody>
          <a:bodyPr>
            <a:normAutofit/>
          </a:bodyPr>
          <a:lstStyle/>
          <a:p>
            <a:r>
              <a:rPr lang="en-US" sz="3000" dirty="0"/>
              <a:t>- Work individually</a:t>
            </a:r>
          </a:p>
          <a:p>
            <a:r>
              <a:rPr lang="en-US" sz="3000" dirty="0"/>
              <a:t>- Stand in rows and columns </a:t>
            </a:r>
          </a:p>
          <a:p>
            <a:r>
              <a:rPr lang="en-US" sz="3000" dirty="0"/>
              <a:t>- Answer the teacher’s question. If you can answer correctly within 3 seconds, sit down and ask 2 friends in the same column OR row to sit down with you. If you can’t, everyone in the same row AND column must stand up.</a:t>
            </a:r>
          </a:p>
          <a:p>
            <a:endParaRPr lang="en-US" sz="3000" dirty="0"/>
          </a:p>
        </p:txBody>
      </p:sp>
    </p:spTree>
    <p:extLst>
      <p:ext uri="{BB962C8B-B14F-4D97-AF65-F5344CB8AC3E}">
        <p14:creationId xmlns:p14="http://schemas.microsoft.com/office/powerpoint/2010/main" val="3156964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1792224" y="530093"/>
            <a:ext cx="8952740"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Activity 4:</a:t>
            </a:r>
            <a:r>
              <a:rPr kumimoji="0" lang="en-US" sz="4000" b="1" i="0" u="none" strike="noStrike" kern="1200" cap="none" spc="0" normalizeH="0" noProof="0" dirty="0">
                <a:ln>
                  <a:noFill/>
                </a:ln>
                <a:solidFill>
                  <a:srgbClr val="083D65"/>
                </a:solidFill>
                <a:effectLst/>
                <a:uLnTx/>
                <a:uFillTx/>
                <a:latin typeface="Segoe UI" panose="020B0502040204020203" pitchFamily="34" charset="0"/>
                <a:ea typeface="+mn-ea"/>
                <a:cs typeface="Segoe UI" panose="020B0502040204020203" pitchFamily="34" charset="0"/>
              </a:rPr>
              <a:t> Completing the flowchart</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68594" y="1115205"/>
            <a:ext cx="5001142" cy="5001142"/>
          </a:xfrm>
        </p:spPr>
      </p:pic>
      <p:sp>
        <p:nvSpPr>
          <p:cNvPr id="5" name="Text Placeholder 4"/>
          <p:cNvSpPr>
            <a:spLocks noGrp="1"/>
          </p:cNvSpPr>
          <p:nvPr>
            <p:ph type="body" sz="half" idx="2"/>
          </p:nvPr>
        </p:nvSpPr>
        <p:spPr>
          <a:xfrm>
            <a:off x="804672" y="1647707"/>
            <a:ext cx="5145024" cy="4840224"/>
          </a:xfrm>
        </p:spPr>
        <p:txBody>
          <a:bodyPr>
            <a:normAutofit/>
          </a:bodyPr>
          <a:lstStyle/>
          <a:p>
            <a:r>
              <a:rPr lang="en-US" sz="3500" dirty="0"/>
              <a:t>- Work in groups of 4-5 to complete the flow chart</a:t>
            </a:r>
          </a:p>
          <a:p>
            <a:r>
              <a:rPr lang="en-US" sz="3500" dirty="0"/>
              <a:t>- Use Grammar presentation 4 at the beginning of the unit to help you</a:t>
            </a:r>
          </a:p>
        </p:txBody>
      </p:sp>
    </p:spTree>
    <p:extLst>
      <p:ext uri="{BB962C8B-B14F-4D97-AF65-F5344CB8AC3E}">
        <p14:creationId xmlns:p14="http://schemas.microsoft.com/office/powerpoint/2010/main" val="496409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 y="501438"/>
            <a:ext cx="11992044" cy="5167842"/>
          </a:xfrm>
          <a:prstGeom prst="rect">
            <a:avLst/>
          </a:prstGeom>
        </p:spPr>
      </p:pic>
      <p:sp>
        <p:nvSpPr>
          <p:cNvPr id="2" name="TextBox 1"/>
          <p:cNvSpPr txBox="1"/>
          <p:nvPr/>
        </p:nvSpPr>
        <p:spPr>
          <a:xfrm>
            <a:off x="8212525" y="1764268"/>
            <a:ext cx="4852415" cy="369332"/>
          </a:xfrm>
          <a:prstGeom prst="rect">
            <a:avLst/>
          </a:prstGeom>
          <a:noFill/>
        </p:spPr>
        <p:txBody>
          <a:bodyPr wrap="square" rtlCol="0">
            <a:spAutoFit/>
          </a:bodyPr>
          <a:lstStyle/>
          <a:p>
            <a:r>
              <a:rPr lang="en-US" dirty="0"/>
              <a:t>Identifying yourself</a:t>
            </a:r>
          </a:p>
        </p:txBody>
      </p:sp>
      <p:sp>
        <p:nvSpPr>
          <p:cNvPr id="3" name="Rectangle 2"/>
          <p:cNvSpPr/>
          <p:nvPr/>
        </p:nvSpPr>
        <p:spPr>
          <a:xfrm>
            <a:off x="7474834" y="2684312"/>
            <a:ext cx="3704091" cy="369332"/>
          </a:xfrm>
          <a:prstGeom prst="rect">
            <a:avLst/>
          </a:prstGeom>
        </p:spPr>
        <p:txBody>
          <a:bodyPr wrap="none">
            <a:spAutoFit/>
          </a:bodyPr>
          <a:lstStyle/>
          <a:p>
            <a:r>
              <a:rPr lang="en-US" dirty="0"/>
              <a:t>Listening to the customer’s complaint</a:t>
            </a:r>
          </a:p>
        </p:txBody>
      </p:sp>
      <p:sp>
        <p:nvSpPr>
          <p:cNvPr id="4" name="Rectangle 3"/>
          <p:cNvSpPr/>
          <p:nvPr/>
        </p:nvSpPr>
        <p:spPr>
          <a:xfrm>
            <a:off x="7817715" y="3606308"/>
            <a:ext cx="3018327" cy="369332"/>
          </a:xfrm>
          <a:prstGeom prst="rect">
            <a:avLst/>
          </a:prstGeom>
        </p:spPr>
        <p:txBody>
          <a:bodyPr wrap="none">
            <a:spAutoFit/>
          </a:bodyPr>
          <a:lstStyle/>
          <a:p>
            <a:r>
              <a:rPr lang="en-US" dirty="0"/>
              <a:t>Getting necessary information</a:t>
            </a:r>
          </a:p>
        </p:txBody>
      </p:sp>
      <p:sp>
        <p:nvSpPr>
          <p:cNvPr id="5" name="Rectangle 4"/>
          <p:cNvSpPr/>
          <p:nvPr/>
        </p:nvSpPr>
        <p:spPr>
          <a:xfrm>
            <a:off x="8197690" y="4658606"/>
            <a:ext cx="2258375" cy="369332"/>
          </a:xfrm>
          <a:prstGeom prst="rect">
            <a:avLst/>
          </a:prstGeom>
        </p:spPr>
        <p:txBody>
          <a:bodyPr wrap="none">
            <a:spAutoFit/>
          </a:bodyPr>
          <a:lstStyle/>
          <a:p>
            <a:r>
              <a:rPr lang="en-US" dirty="0"/>
              <a:t>Confirming the details</a:t>
            </a:r>
          </a:p>
        </p:txBody>
      </p:sp>
      <p:pic>
        <p:nvPicPr>
          <p:cNvPr id="6" name="Online Media 5" descr="Maroon 5 – Memories.mp3">
            <a:hlinkClick r:id="" action="ppaction://media"/>
            <a:extLst>
              <a:ext uri="{FF2B5EF4-FFF2-40B4-BE49-F238E27FC236}">
                <a16:creationId xmlns:a16="http://schemas.microsoft.com/office/drawing/2014/main" id="{97548E91-61B8-DD44-ADC7-D9848AF848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73076" y="1542534"/>
            <a:ext cx="812800" cy="812800"/>
          </a:xfrm>
          <a:prstGeom prst="rect">
            <a:avLst/>
          </a:prstGeom>
        </p:spPr>
      </p:pic>
    </p:spTree>
    <p:extLst>
      <p:ext uri="{BB962C8B-B14F-4D97-AF65-F5344CB8AC3E}">
        <p14:creationId xmlns:p14="http://schemas.microsoft.com/office/powerpoint/2010/main" val="293063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895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6"/>
                </p:tgtEl>
              </p:cMediaNode>
            </p:audio>
          </p:childTnLst>
        </p:cTn>
      </p:par>
    </p:tnLst>
    <p:bldLst>
      <p:bldP spid="2" grpId="0"/>
      <p:bldP spid="3" grpId="0"/>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533" y="85344"/>
            <a:ext cx="10585837" cy="6467856"/>
          </a:xfrm>
          <a:prstGeom prst="rect">
            <a:avLst/>
          </a:prstGeom>
          <a:solidFill>
            <a:schemeClr val="accent1"/>
          </a:solidFill>
        </p:spPr>
      </p:pic>
      <p:sp>
        <p:nvSpPr>
          <p:cNvPr id="2" name="Rectangle 1"/>
          <p:cNvSpPr/>
          <p:nvPr/>
        </p:nvSpPr>
        <p:spPr>
          <a:xfrm>
            <a:off x="7060553" y="208526"/>
            <a:ext cx="2825774" cy="369332"/>
          </a:xfrm>
          <a:prstGeom prst="rect">
            <a:avLst/>
          </a:prstGeom>
        </p:spPr>
        <p:txBody>
          <a:bodyPr wrap="none">
            <a:spAutoFit/>
          </a:bodyPr>
          <a:lstStyle/>
          <a:p>
            <a:r>
              <a:rPr lang="en-US" dirty="0"/>
              <a:t>Apologizing to the customer</a:t>
            </a:r>
          </a:p>
        </p:txBody>
      </p:sp>
      <p:sp>
        <p:nvSpPr>
          <p:cNvPr id="3" name="Rectangle 2"/>
          <p:cNvSpPr/>
          <p:nvPr/>
        </p:nvSpPr>
        <p:spPr>
          <a:xfrm>
            <a:off x="7200596" y="1220462"/>
            <a:ext cx="3625900" cy="369332"/>
          </a:xfrm>
          <a:prstGeom prst="rect">
            <a:avLst/>
          </a:prstGeom>
          <a:solidFill>
            <a:schemeClr val="bg1"/>
          </a:solidFill>
        </p:spPr>
        <p:txBody>
          <a:bodyPr wrap="square">
            <a:spAutoFit/>
          </a:bodyPr>
          <a:lstStyle/>
          <a:p>
            <a:r>
              <a:rPr lang="en-US" dirty="0"/>
              <a:t>I’d be upset too if I were you</a:t>
            </a:r>
          </a:p>
        </p:txBody>
      </p:sp>
      <p:sp>
        <p:nvSpPr>
          <p:cNvPr id="4" name="Rectangle 3"/>
          <p:cNvSpPr/>
          <p:nvPr/>
        </p:nvSpPr>
        <p:spPr>
          <a:xfrm>
            <a:off x="7200596" y="1709404"/>
            <a:ext cx="2286203" cy="369332"/>
          </a:xfrm>
          <a:prstGeom prst="rect">
            <a:avLst/>
          </a:prstGeom>
        </p:spPr>
        <p:txBody>
          <a:bodyPr wrap="none">
            <a:spAutoFit/>
          </a:bodyPr>
          <a:lstStyle/>
          <a:p>
            <a:r>
              <a:rPr lang="en-US" dirty="0"/>
              <a:t>Assuring the customer</a:t>
            </a:r>
          </a:p>
        </p:txBody>
      </p:sp>
      <p:sp>
        <p:nvSpPr>
          <p:cNvPr id="5" name="Rectangle 4"/>
          <p:cNvSpPr/>
          <p:nvPr/>
        </p:nvSpPr>
        <p:spPr>
          <a:xfrm>
            <a:off x="6874522" y="2382488"/>
            <a:ext cx="4685257" cy="369332"/>
          </a:xfrm>
          <a:prstGeom prst="rect">
            <a:avLst/>
          </a:prstGeom>
        </p:spPr>
        <p:txBody>
          <a:bodyPr wrap="none">
            <a:spAutoFit/>
          </a:bodyPr>
          <a:lstStyle/>
          <a:p>
            <a:r>
              <a:rPr lang="en-US" dirty="0"/>
              <a:t>Handling the issue while the customer’s on hold</a:t>
            </a:r>
          </a:p>
        </p:txBody>
      </p:sp>
      <p:sp>
        <p:nvSpPr>
          <p:cNvPr id="6" name="Rectangle 5"/>
          <p:cNvSpPr/>
          <p:nvPr/>
        </p:nvSpPr>
        <p:spPr>
          <a:xfrm>
            <a:off x="6874522" y="3134606"/>
            <a:ext cx="3747436" cy="369332"/>
          </a:xfrm>
          <a:prstGeom prst="rect">
            <a:avLst/>
          </a:prstGeom>
        </p:spPr>
        <p:txBody>
          <a:bodyPr wrap="none">
            <a:spAutoFit/>
          </a:bodyPr>
          <a:lstStyle/>
          <a:p>
            <a:r>
              <a:rPr lang="en-US" dirty="0"/>
              <a:t>Escalating the ticket to level 2 support</a:t>
            </a:r>
          </a:p>
        </p:txBody>
      </p:sp>
      <p:sp>
        <p:nvSpPr>
          <p:cNvPr id="7" name="Rectangle 6"/>
          <p:cNvSpPr/>
          <p:nvPr/>
        </p:nvSpPr>
        <p:spPr>
          <a:xfrm>
            <a:off x="7051131" y="3963662"/>
            <a:ext cx="2585131" cy="369332"/>
          </a:xfrm>
          <a:prstGeom prst="rect">
            <a:avLst/>
          </a:prstGeom>
        </p:spPr>
        <p:txBody>
          <a:bodyPr wrap="none">
            <a:spAutoFit/>
          </a:bodyPr>
          <a:lstStyle/>
          <a:p>
            <a:r>
              <a:rPr lang="en-US" dirty="0"/>
              <a:t>Arranging on-site support</a:t>
            </a:r>
          </a:p>
        </p:txBody>
      </p:sp>
      <p:sp>
        <p:nvSpPr>
          <p:cNvPr id="9" name="Rectangle 8"/>
          <p:cNvSpPr/>
          <p:nvPr/>
        </p:nvSpPr>
        <p:spPr>
          <a:xfrm>
            <a:off x="7322332" y="5208316"/>
            <a:ext cx="3504164" cy="369332"/>
          </a:xfrm>
          <a:prstGeom prst="rect">
            <a:avLst/>
          </a:prstGeom>
          <a:solidFill>
            <a:schemeClr val="bg1"/>
          </a:solidFill>
        </p:spPr>
        <p:txBody>
          <a:bodyPr wrap="none">
            <a:spAutoFit/>
          </a:bodyPr>
          <a:lstStyle/>
          <a:p>
            <a:r>
              <a:rPr lang="en-US" dirty="0"/>
              <a:t>Are you satisfied with our solution?</a:t>
            </a:r>
          </a:p>
        </p:txBody>
      </p:sp>
      <p:sp>
        <p:nvSpPr>
          <p:cNvPr id="11" name="Rectangle 10"/>
          <p:cNvSpPr/>
          <p:nvPr/>
        </p:nvSpPr>
        <p:spPr>
          <a:xfrm>
            <a:off x="7051130" y="6074295"/>
            <a:ext cx="3775365" cy="646331"/>
          </a:xfrm>
          <a:prstGeom prst="rect">
            <a:avLst/>
          </a:prstGeom>
          <a:solidFill>
            <a:schemeClr val="bg1"/>
          </a:solidFill>
        </p:spPr>
        <p:txBody>
          <a:bodyPr wrap="square">
            <a:spAutoFit/>
          </a:bodyPr>
          <a:lstStyle/>
          <a:p>
            <a:r>
              <a:rPr lang="vi-VN" dirty="0"/>
              <a:t>s</a:t>
            </a:r>
            <a:r>
              <a:rPr lang="en-US" dirty="0"/>
              <a:t>ending a letter of resolution or </a:t>
            </a:r>
          </a:p>
          <a:p>
            <a:r>
              <a:rPr lang="en-US" dirty="0"/>
              <a:t>making a follow-up call</a:t>
            </a:r>
          </a:p>
        </p:txBody>
      </p:sp>
      <p:pic>
        <p:nvPicPr>
          <p:cNvPr id="12" name="Online Media 11" descr="Matteo – Panama.mp3">
            <a:hlinkClick r:id="" action="ppaction://media"/>
            <a:extLst>
              <a:ext uri="{FF2B5EF4-FFF2-40B4-BE49-F238E27FC236}">
                <a16:creationId xmlns:a16="http://schemas.microsoft.com/office/drawing/2014/main" id="{5ADA36FE-5049-7C4A-A8F2-3D6B91174D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48665" y="1487670"/>
            <a:ext cx="812800" cy="812800"/>
          </a:xfrm>
          <a:prstGeom prst="rect">
            <a:avLst/>
          </a:prstGeom>
        </p:spPr>
      </p:pic>
    </p:spTree>
    <p:extLst>
      <p:ext uri="{BB962C8B-B14F-4D97-AF65-F5344CB8AC3E}">
        <p14:creationId xmlns:p14="http://schemas.microsoft.com/office/powerpoint/2010/main" val="344759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0077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12"/>
                </p:tgtEl>
              </p:cMediaNode>
            </p:audio>
          </p:childTnLst>
        </p:cTn>
      </p:par>
    </p:tnLst>
    <p:bldLst>
      <p:bldP spid="2" grpId="0"/>
      <p:bldP spid="3" grpId="0" animBg="1"/>
      <p:bldP spid="4" grpId="0"/>
      <p:bldP spid="5" grpId="0"/>
      <p:bldP spid="6" grpId="0"/>
      <p:bldP spid="7" grpId="0"/>
      <p:bldP spid="9"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Freeform 36"/>
          <p:cNvSpPr/>
          <p:nvPr/>
        </p:nvSpPr>
        <p:spPr>
          <a:xfrm>
            <a:off x="5837401" y="0"/>
            <a:ext cx="1420650" cy="6858000"/>
          </a:xfrm>
          <a:custGeom>
            <a:avLst/>
            <a:gdLst>
              <a:gd name="connsiteX0" fmla="*/ 585977 w 1537687"/>
              <a:gd name="connsiteY0" fmla="*/ 0 h 6858000"/>
              <a:gd name="connsiteX1" fmla="*/ 1368880 w 1537687"/>
              <a:gd name="connsiteY1" fmla="*/ 0 h 6858000"/>
              <a:gd name="connsiteX2" fmla="*/ 1373883 w 1537687"/>
              <a:gd name="connsiteY2" fmla="*/ 18103 h 6858000"/>
              <a:gd name="connsiteX3" fmla="*/ 1513436 w 1537687"/>
              <a:gd name="connsiteY3" fmla="*/ 1774664 h 6858000"/>
              <a:gd name="connsiteX4" fmla="*/ 1242006 w 1537687"/>
              <a:gd name="connsiteY4" fmla="*/ 6609767 h 6858000"/>
              <a:gd name="connsiteX5" fmla="*/ 1305969 w 1537687"/>
              <a:gd name="connsiteY5" fmla="*/ 6858000 h 6858000"/>
              <a:gd name="connsiteX6" fmla="*/ 269403 w 1537687"/>
              <a:gd name="connsiteY6" fmla="*/ 6858000 h 6858000"/>
              <a:gd name="connsiteX7" fmla="*/ 264207 w 1537687"/>
              <a:gd name="connsiteY7" fmla="*/ 6846573 h 6858000"/>
              <a:gd name="connsiteX8" fmla="*/ 19853 w 1537687"/>
              <a:gd name="connsiteY8" fmla="*/ 4746914 h 6858000"/>
              <a:gd name="connsiteX9" fmla="*/ 874774 w 1537687"/>
              <a:gd name="connsiteY9" fmla="*/ 1021492 h 6858000"/>
              <a:gd name="connsiteX10" fmla="*/ 665204 w 1537687"/>
              <a:gd name="connsiteY10" fmla="*/ 157889 h 6858000"/>
              <a:gd name="connsiteX11" fmla="*/ 585977 w 153768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687" h="6858000">
                <a:moveTo>
                  <a:pt x="585977" y="0"/>
                </a:moveTo>
                <a:lnTo>
                  <a:pt x="1368880" y="0"/>
                </a:lnTo>
                <a:lnTo>
                  <a:pt x="1373883" y="18103"/>
                </a:lnTo>
                <a:cubicBezTo>
                  <a:pt x="1500291" y="517863"/>
                  <a:pt x="1580470" y="1121717"/>
                  <a:pt x="1513436" y="1774664"/>
                </a:cubicBezTo>
                <a:cubicBezTo>
                  <a:pt x="1345853" y="3407030"/>
                  <a:pt x="846406" y="4856808"/>
                  <a:pt x="1242006" y="6609767"/>
                </a:cubicBezTo>
                <a:lnTo>
                  <a:pt x="1305969" y="6858000"/>
                </a:lnTo>
                <a:lnTo>
                  <a:pt x="269403" y="6858000"/>
                </a:lnTo>
                <a:lnTo>
                  <a:pt x="264207" y="6846573"/>
                </a:lnTo>
                <a:cubicBezTo>
                  <a:pt x="133263" y="6541394"/>
                  <a:pt x="-63261" y="5876595"/>
                  <a:pt x="19853" y="4746914"/>
                </a:cubicBezTo>
                <a:cubicBezTo>
                  <a:pt x="140746" y="3103741"/>
                  <a:pt x="888263" y="2228077"/>
                  <a:pt x="874774" y="1021492"/>
                </a:cubicBezTo>
                <a:cubicBezTo>
                  <a:pt x="871402" y="719846"/>
                  <a:pt x="788164" y="427193"/>
                  <a:pt x="665204" y="157889"/>
                </a:cubicBezTo>
                <a:lnTo>
                  <a:pt x="585977" y="0"/>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6017266" y="0"/>
            <a:ext cx="961052" cy="2223249"/>
          </a:xfrm>
          <a:custGeom>
            <a:avLst/>
            <a:gdLst>
              <a:gd name="connsiteX0" fmla="*/ 0 w 961052"/>
              <a:gd name="connsiteY0" fmla="*/ 0 h 2223249"/>
              <a:gd name="connsiteX1" fmla="*/ 932141 w 961052"/>
              <a:gd name="connsiteY1" fmla="*/ 0 h 2223249"/>
              <a:gd name="connsiteX2" fmla="*/ 943375 w 961052"/>
              <a:gd name="connsiteY2" fmla="*/ 75956 h 2223249"/>
              <a:gd name="connsiteX3" fmla="*/ 937229 w 961052"/>
              <a:gd name="connsiteY3" fmla="*/ 794456 h 2223249"/>
              <a:gd name="connsiteX4" fmla="*/ 643773 w 961052"/>
              <a:gd name="connsiteY4" fmla="*/ 2162806 h 2223249"/>
              <a:gd name="connsiteX5" fmla="*/ 624925 w 961052"/>
              <a:gd name="connsiteY5" fmla="*/ 2223249 h 2223249"/>
              <a:gd name="connsiteX6" fmla="*/ 582163 w 961052"/>
              <a:gd name="connsiteY6" fmla="*/ 1954939 h 2223249"/>
              <a:gd name="connsiteX7" fmla="*/ 30729 w 961052"/>
              <a:gd name="connsiteY7" fmla="*/ 72032 h 2223249"/>
              <a:gd name="connsiteX8" fmla="*/ 0 w 961052"/>
              <a:gd name="connsiteY8" fmla="*/ 0 h 22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052" h="2223249">
                <a:moveTo>
                  <a:pt x="0" y="0"/>
                </a:moveTo>
                <a:lnTo>
                  <a:pt x="932141" y="0"/>
                </a:lnTo>
                <a:lnTo>
                  <a:pt x="943375" y="75956"/>
                </a:lnTo>
                <a:cubicBezTo>
                  <a:pt x="967053" y="290844"/>
                  <a:pt x="968799" y="530369"/>
                  <a:pt x="937229" y="794456"/>
                </a:cubicBezTo>
                <a:cubicBezTo>
                  <a:pt x="874089" y="1322631"/>
                  <a:pt x="764091" y="1765359"/>
                  <a:pt x="643773" y="2162806"/>
                </a:cubicBezTo>
                <a:lnTo>
                  <a:pt x="624925" y="2223249"/>
                </a:lnTo>
                <a:lnTo>
                  <a:pt x="582163" y="1954939"/>
                </a:lnTo>
                <a:cubicBezTo>
                  <a:pt x="460650" y="1299270"/>
                  <a:pt x="263338" y="637264"/>
                  <a:pt x="30729" y="72032"/>
                </a:cubicBezTo>
                <a:lnTo>
                  <a:pt x="0"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6129214" y="2223249"/>
            <a:ext cx="600221" cy="2682801"/>
          </a:xfrm>
          <a:custGeom>
            <a:avLst/>
            <a:gdLst>
              <a:gd name="connsiteX0" fmla="*/ 512978 w 600221"/>
              <a:gd name="connsiteY0" fmla="*/ 0 h 2682801"/>
              <a:gd name="connsiteX1" fmla="*/ 539551 w 600221"/>
              <a:gd name="connsiteY1" fmla="*/ 166732 h 2682801"/>
              <a:gd name="connsiteX2" fmla="*/ 334589 w 600221"/>
              <a:gd name="connsiteY2" fmla="*/ 2357349 h 2682801"/>
              <a:gd name="connsiteX3" fmla="*/ 205180 w 600221"/>
              <a:gd name="connsiteY3" fmla="*/ 2612139 h 2682801"/>
              <a:gd name="connsiteX4" fmla="*/ 174960 w 600221"/>
              <a:gd name="connsiteY4" fmla="*/ 2682801 h 2682801"/>
              <a:gd name="connsiteX5" fmla="*/ 155655 w 600221"/>
              <a:gd name="connsiteY5" fmla="*/ 2635634 h 2682801"/>
              <a:gd name="connsiteX6" fmla="*/ 13414 w 600221"/>
              <a:gd name="connsiteY6" fmla="*/ 1735389 h 2682801"/>
              <a:gd name="connsiteX7" fmla="*/ 470976 w 600221"/>
              <a:gd name="connsiteY7" fmla="*/ 134692 h 2682801"/>
              <a:gd name="connsiteX8" fmla="*/ 512978 w 600221"/>
              <a:gd name="connsiteY8" fmla="*/ 0 h 26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21" h="2682801">
                <a:moveTo>
                  <a:pt x="512978" y="0"/>
                </a:moveTo>
                <a:lnTo>
                  <a:pt x="539551" y="166732"/>
                </a:lnTo>
                <a:cubicBezTo>
                  <a:pt x="653985" y="1030412"/>
                  <a:pt x="617665" y="1842090"/>
                  <a:pt x="334589" y="2357349"/>
                </a:cubicBezTo>
                <a:cubicBezTo>
                  <a:pt x="287284" y="2443375"/>
                  <a:pt x="244265" y="2528374"/>
                  <a:pt x="205180" y="2612139"/>
                </a:cubicBezTo>
                <a:lnTo>
                  <a:pt x="174960" y="2682801"/>
                </a:lnTo>
                <a:lnTo>
                  <a:pt x="155655" y="2635634"/>
                </a:lnTo>
                <a:cubicBezTo>
                  <a:pt x="39333" y="2332209"/>
                  <a:pt x="-30930" y="2033786"/>
                  <a:pt x="13414" y="1735389"/>
                </a:cubicBezTo>
                <a:cubicBezTo>
                  <a:pt x="93235" y="1198274"/>
                  <a:pt x="286863" y="709894"/>
                  <a:pt x="470976" y="134692"/>
                </a:cubicBezTo>
                <a:lnTo>
                  <a:pt x="512978"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970893" y="4906049"/>
            <a:ext cx="1020610" cy="1951950"/>
          </a:xfrm>
          <a:custGeom>
            <a:avLst/>
            <a:gdLst>
              <a:gd name="connsiteX0" fmla="*/ 333281 w 1020610"/>
              <a:gd name="connsiteY0" fmla="*/ 0 h 1951950"/>
              <a:gd name="connsiteX1" fmla="*/ 388749 w 1020610"/>
              <a:gd name="connsiteY1" fmla="*/ 135528 h 1951950"/>
              <a:gd name="connsiteX2" fmla="*/ 1020610 w 1020610"/>
              <a:gd name="connsiteY2" fmla="*/ 1950741 h 1951950"/>
              <a:gd name="connsiteX3" fmla="*/ 1020610 w 1020610"/>
              <a:gd name="connsiteY3" fmla="*/ 1951950 h 1951950"/>
              <a:gd name="connsiteX4" fmla="*/ 32515 w 1020610"/>
              <a:gd name="connsiteY4" fmla="*/ 1951950 h 1951950"/>
              <a:gd name="connsiteX5" fmla="*/ 29320 w 1020610"/>
              <a:gd name="connsiteY5" fmla="*/ 1932141 h 1951950"/>
              <a:gd name="connsiteX6" fmla="*/ 257700 w 1020610"/>
              <a:gd name="connsiteY6" fmla="*/ 176721 h 1951950"/>
              <a:gd name="connsiteX7" fmla="*/ 333281 w 1020610"/>
              <a:gd name="connsiteY7" fmla="*/ 0 h 19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10" h="1951950">
                <a:moveTo>
                  <a:pt x="333281" y="0"/>
                </a:moveTo>
                <a:lnTo>
                  <a:pt x="388749" y="135528"/>
                </a:lnTo>
                <a:cubicBezTo>
                  <a:pt x="636259" y="708576"/>
                  <a:pt x="997498" y="1302710"/>
                  <a:pt x="1020610" y="1950741"/>
                </a:cubicBezTo>
                <a:lnTo>
                  <a:pt x="1020610" y="1951950"/>
                </a:lnTo>
                <a:lnTo>
                  <a:pt x="32515" y="1951950"/>
                </a:lnTo>
                <a:lnTo>
                  <a:pt x="29320" y="1932141"/>
                </a:lnTo>
                <a:cubicBezTo>
                  <a:pt x="-17956" y="1604064"/>
                  <a:pt x="-46126" y="957193"/>
                  <a:pt x="257700" y="176721"/>
                </a:cubicBezTo>
                <a:lnTo>
                  <a:pt x="333281"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433664" y="1942484"/>
            <a:ext cx="5077119" cy="1969770"/>
          </a:xfrm>
          <a:prstGeom prst="rect">
            <a:avLst/>
          </a:prstGeom>
          <a:noFill/>
        </p:spPr>
        <p:txBody>
          <a:bodyPr wrap="square" lIns="0" tIns="0" rIns="0" bIns="0" rtlCol="0">
            <a:spAutoFit/>
          </a:bodyPr>
          <a:lstStyle/>
          <a:p>
            <a:r>
              <a:rPr lang="en-US" sz="3200" dirty="0"/>
              <a:t>- Work in pairs</a:t>
            </a:r>
          </a:p>
          <a:p>
            <a:r>
              <a:rPr lang="en-US" sz="3200" dirty="0"/>
              <a:t>- Make conversations based on given information in the tables</a:t>
            </a:r>
          </a:p>
        </p:txBody>
      </p:sp>
      <p:sp>
        <p:nvSpPr>
          <p:cNvPr id="39" name="Rectangle 38"/>
          <p:cNvSpPr/>
          <p:nvPr/>
        </p:nvSpPr>
        <p:spPr>
          <a:xfrm>
            <a:off x="6029286" y="81208"/>
            <a:ext cx="5450399" cy="6776792"/>
          </a:xfrm>
          <a:prstGeom prst="rect">
            <a:avLst/>
          </a:prstGeom>
          <a:gradFill flip="none" rotWithShape="1">
            <a:gsLst>
              <a:gs pos="0">
                <a:schemeClr val="bg1">
                  <a:alpha val="7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A2A670-4772-4504-9A86-BE460BACA39F}"/>
              </a:ext>
            </a:extLst>
          </p:cNvPr>
          <p:cNvSpPr/>
          <p:nvPr/>
        </p:nvSpPr>
        <p:spPr>
          <a:xfrm>
            <a:off x="238593" y="561926"/>
            <a:ext cx="6023149" cy="69249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Activity 5: Role-play</a:t>
            </a:r>
          </a:p>
        </p:txBody>
      </p:sp>
      <p:pic>
        <p:nvPicPr>
          <p:cNvPr id="2" name="Picture 2" descr="D:\DHCN\TA CNTT 6\UNIT 5-offline\ex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0544" y="2057400"/>
            <a:ext cx="455980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056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136554" y="378689"/>
            <a:ext cx="8328011" cy="92333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83D65"/>
                </a:solidFill>
                <a:effectLst/>
                <a:uLnTx/>
                <a:uFillTx/>
                <a:latin typeface="Tw Cen MT" panose="020B0602020104020603" pitchFamily="34" charset="77"/>
                <a:cs typeface="Segoe UI" panose="020B0502040204020203" pitchFamily="34" charset="0"/>
              </a:rPr>
              <a:t>Warm-up: </a:t>
            </a:r>
            <a:r>
              <a:rPr lang="en-US" sz="6000" b="1" dirty="0">
                <a:solidFill>
                  <a:srgbClr val="083D65"/>
                </a:solidFill>
                <a:latin typeface="Tw Cen MT" panose="020B0602020104020603" pitchFamily="34" charset="77"/>
                <a:cs typeface="Segoe UI" panose="020B0502040204020203" pitchFamily="34" charset="0"/>
              </a:rPr>
              <a:t>BINGO GAME</a:t>
            </a:r>
            <a:endParaRPr kumimoji="0" lang="en-US" sz="6000" b="1" i="0" u="none" strike="noStrike" kern="1200" cap="none" spc="0" normalizeH="0" baseline="0" noProof="0" dirty="0">
              <a:ln>
                <a:noFill/>
              </a:ln>
              <a:solidFill>
                <a:srgbClr val="083D65"/>
              </a:solidFill>
              <a:effectLst/>
              <a:uLnTx/>
              <a:uFillTx/>
              <a:latin typeface="Tw Cen MT" panose="020B0602020104020603" pitchFamily="34" charset="77"/>
              <a:cs typeface="Segoe UI" panose="020B0502040204020203" pitchFamily="34" charset="0"/>
            </a:endParaRP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p:cNvSpPr/>
          <p:nvPr/>
        </p:nvSpPr>
        <p:spPr>
          <a:xfrm>
            <a:off x="924910" y="1548384"/>
            <a:ext cx="10751300" cy="3170099"/>
          </a:xfrm>
          <a:prstGeom prst="rect">
            <a:avLst/>
          </a:prstGeom>
        </p:spPr>
        <p:txBody>
          <a:bodyPr wrap="square">
            <a:spAutoFit/>
          </a:bodyPr>
          <a:lstStyle/>
          <a:p>
            <a:pPr>
              <a:buFont typeface="Wingdings" pitchFamily="2" charset="2"/>
              <a:buChar char="v"/>
            </a:pPr>
            <a:r>
              <a:rPr lang="en-US" sz="4000" dirty="0">
                <a:latin typeface="Tw Cen MT" panose="020B0602020104020603" pitchFamily="34" charset="77"/>
              </a:rPr>
              <a:t>Work in two groups</a:t>
            </a:r>
          </a:p>
          <a:p>
            <a:pPr>
              <a:buFont typeface="Wingdings" pitchFamily="2" charset="2"/>
              <a:buChar char="v"/>
            </a:pPr>
            <a:r>
              <a:rPr lang="en-US" sz="4000" dirty="0">
                <a:latin typeface="Tw Cen MT" panose="020B0602020104020603" pitchFamily="34" charset="77"/>
              </a:rPr>
              <a:t>Say ‘Bingo’ to give answers to the questions</a:t>
            </a:r>
          </a:p>
          <a:p>
            <a:pPr>
              <a:buFont typeface="Wingdings" pitchFamily="2" charset="2"/>
              <a:buChar char="v"/>
            </a:pPr>
            <a:r>
              <a:rPr lang="en-US" sz="4000" dirty="0">
                <a:latin typeface="Tw Cen MT" panose="020B0602020104020603" pitchFamily="34" charset="77"/>
              </a:rPr>
              <a:t>+10 points for each correct answer</a:t>
            </a:r>
          </a:p>
          <a:p>
            <a:pPr>
              <a:buFont typeface="Wingdings" pitchFamily="2" charset="2"/>
              <a:buChar char="v"/>
            </a:pPr>
            <a:r>
              <a:rPr lang="en-US" sz="4000" dirty="0">
                <a:latin typeface="Tw Cen MT" panose="020B0602020104020603" pitchFamily="34" charset="77"/>
              </a:rPr>
              <a:t>-5 points for wrong answer</a:t>
            </a:r>
          </a:p>
          <a:p>
            <a:pPr>
              <a:buFont typeface="Wingdings" pitchFamily="2" charset="2"/>
              <a:buChar char="v"/>
            </a:pPr>
            <a:r>
              <a:rPr lang="en-US" sz="4000" dirty="0">
                <a:latin typeface="Tw Cen MT" panose="020B0602020104020603" pitchFamily="34" charset="77"/>
              </a:rPr>
              <a:t>The team with higher points will be the winner</a:t>
            </a:r>
          </a:p>
        </p:txBody>
      </p:sp>
    </p:spTree>
    <p:extLst>
      <p:ext uri="{BB962C8B-B14F-4D97-AF65-F5344CB8AC3E}">
        <p14:creationId xmlns:p14="http://schemas.microsoft.com/office/powerpoint/2010/main" val="919814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12192000" cy="792480"/>
          </a:xfrm>
          <a:gradFill>
            <a:gsLst>
              <a:gs pos="0">
                <a:schemeClr val="accent1">
                  <a:tint val="66000"/>
                  <a:satMod val="160000"/>
                </a:schemeClr>
              </a:gs>
              <a:gs pos="77000">
                <a:schemeClr val="accent1">
                  <a:tint val="44500"/>
                  <a:satMod val="160000"/>
                </a:schemeClr>
              </a:gs>
              <a:gs pos="100000">
                <a:schemeClr val="accent1">
                  <a:tint val="23500"/>
                  <a:satMod val="160000"/>
                </a:schemeClr>
              </a:gs>
            </a:gsLst>
            <a:lin ang="5400000" scaled="0"/>
          </a:gradFill>
        </p:spPr>
        <p:txBody>
          <a:bodyPr>
            <a:normAutofit/>
          </a:bodyPr>
          <a:lstStyle/>
          <a:p>
            <a:r>
              <a:rPr lang="en-US" sz="3200" b="1" i="1" dirty="0"/>
              <a:t>Situation 1: Handling an issue while a customer is on hold</a:t>
            </a:r>
            <a:endParaRPr lang="en-US" sz="3200"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4149550201"/>
              </p:ext>
            </p:extLst>
          </p:nvPr>
        </p:nvGraphicFramePr>
        <p:xfrm>
          <a:off x="0" y="0"/>
          <a:ext cx="12192000" cy="6858000"/>
        </p:xfrm>
        <a:graphic>
          <a:graphicData uri="http://schemas.openxmlformats.org/drawingml/2006/table">
            <a:tbl>
              <a:tblPr firstRow="1" bandRow="1">
                <a:tableStyleId>{5C22544A-7EE6-4342-B048-85BDC9FD1C3A}</a:tableStyleId>
              </a:tblPr>
              <a:tblGrid>
                <a:gridCol w="5890846">
                  <a:extLst>
                    <a:ext uri="{9D8B030D-6E8A-4147-A177-3AD203B41FA5}">
                      <a16:colId xmlns:a16="http://schemas.microsoft.com/office/drawing/2014/main" val="20000"/>
                    </a:ext>
                  </a:extLst>
                </a:gridCol>
                <a:gridCol w="6301154">
                  <a:extLst>
                    <a:ext uri="{9D8B030D-6E8A-4147-A177-3AD203B41FA5}">
                      <a16:colId xmlns:a16="http://schemas.microsoft.com/office/drawing/2014/main" val="20001"/>
                    </a:ext>
                  </a:extLst>
                </a:gridCol>
              </a:tblGrid>
              <a:tr h="443209">
                <a:tc>
                  <a:txBody>
                    <a:bodyPr/>
                    <a:lstStyle/>
                    <a:p>
                      <a:pPr marL="0" marR="0" algn="ctr">
                        <a:lnSpc>
                          <a:spcPct val="150000"/>
                        </a:lnSpc>
                        <a:spcBef>
                          <a:spcPts val="0"/>
                        </a:spcBef>
                        <a:spcAft>
                          <a:spcPts val="0"/>
                        </a:spcAft>
                      </a:pPr>
                      <a:r>
                        <a:rPr lang="en-US" sz="2100" b="1" dirty="0">
                          <a:solidFill>
                            <a:srgbClr val="000000"/>
                          </a:solidFill>
                          <a:effectLst/>
                          <a:latin typeface="+mj-lt"/>
                          <a:ea typeface="SimSun"/>
                          <a:cs typeface="Times New Roman"/>
                        </a:rPr>
                        <a:t>A: Technician</a:t>
                      </a:r>
                      <a:endParaRPr lang="en-US" sz="2100" dirty="0">
                        <a:solidFill>
                          <a:srgbClr val="000000"/>
                        </a:solidFill>
                        <a:effectLst/>
                        <a:latin typeface="+mj-lt"/>
                        <a:ea typeface="Calibri"/>
                        <a:cs typeface="Times New Roman"/>
                      </a:endParaRPr>
                    </a:p>
                  </a:txBody>
                  <a:tcPr marL="68580" marR="68580" marT="0" marB="0"/>
                </a:tc>
                <a:tc>
                  <a:txBody>
                    <a:bodyPr/>
                    <a:lstStyle/>
                    <a:p>
                      <a:pPr marL="0" marR="0" algn="ctr">
                        <a:lnSpc>
                          <a:spcPct val="150000"/>
                        </a:lnSpc>
                        <a:spcBef>
                          <a:spcPts val="0"/>
                        </a:spcBef>
                        <a:spcAft>
                          <a:spcPts val="0"/>
                        </a:spcAft>
                      </a:pPr>
                      <a:r>
                        <a:rPr lang="en-US" sz="2100" b="1" dirty="0">
                          <a:solidFill>
                            <a:srgbClr val="000000"/>
                          </a:solidFill>
                          <a:effectLst/>
                          <a:latin typeface="+mj-lt"/>
                          <a:ea typeface="SimSun"/>
                          <a:cs typeface="Times New Roman"/>
                        </a:rPr>
                        <a:t>B: Customer</a:t>
                      </a:r>
                      <a:endParaRPr lang="en-US" sz="2100" dirty="0">
                        <a:solidFill>
                          <a:srgbClr val="000000"/>
                        </a:solidFill>
                        <a:effectLst/>
                        <a:latin typeface="+mj-lt"/>
                        <a:ea typeface="Calibri"/>
                        <a:cs typeface="Times New Roman"/>
                      </a:endParaRPr>
                    </a:p>
                  </a:txBody>
                  <a:tcPr marL="68580" marR="68580" marT="0" marB="0"/>
                </a:tc>
                <a:extLst>
                  <a:ext uri="{0D108BD9-81ED-4DB2-BD59-A6C34878D82A}">
                    <a16:rowId xmlns:a16="http://schemas.microsoft.com/office/drawing/2014/main" val="10000"/>
                  </a:ext>
                </a:extLst>
              </a:tr>
              <a:tr h="443209">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Greet the customer</a:t>
                      </a:r>
                      <a:r>
                        <a:rPr lang="en-US" sz="2100" dirty="0">
                          <a:solidFill>
                            <a:srgbClr val="000000"/>
                          </a:solidFill>
                          <a:effectLst/>
                          <a:latin typeface="+mj-lt"/>
                          <a:ea typeface="Calibri"/>
                          <a:cs typeface="Times New Roman"/>
                        </a:rPr>
                        <a:t> and</a:t>
                      </a:r>
                      <a:r>
                        <a:rPr lang="en-US" sz="2100" dirty="0">
                          <a:solidFill>
                            <a:srgbClr val="000000"/>
                          </a:solidFill>
                          <a:effectLst/>
                          <a:latin typeface="+mj-lt"/>
                          <a:ea typeface="SimSun"/>
                          <a:cs typeface="Times New Roman"/>
                        </a:rPr>
                        <a:t> Identify yourself</a:t>
                      </a:r>
                      <a:endParaRPr lang="en-US" sz="2100" dirty="0">
                        <a:solidFill>
                          <a:srgbClr val="000000"/>
                        </a:solidFill>
                        <a:effectLst/>
                        <a:latin typeface="+mj-lt"/>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Complain about a problem with website</a:t>
                      </a:r>
                      <a:endParaRPr lang="en-US" sz="2100" dirty="0">
                        <a:solidFill>
                          <a:srgbClr val="000000"/>
                        </a:solidFill>
                        <a:effectLst/>
                        <a:latin typeface="+mj-lt"/>
                        <a:ea typeface="Calibri"/>
                        <a:cs typeface="Times New Roman"/>
                      </a:endParaRPr>
                    </a:p>
                  </a:txBody>
                  <a:tcPr marL="68580" marR="68580" marT="0" marB="0"/>
                </a:tc>
                <a:extLst>
                  <a:ext uri="{0D108BD9-81ED-4DB2-BD59-A6C34878D82A}">
                    <a16:rowId xmlns:a16="http://schemas.microsoft.com/office/drawing/2014/main" val="10001"/>
                  </a:ext>
                </a:extLst>
              </a:tr>
              <a:tr h="443209">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Ask for B’s name and phone number</a:t>
                      </a:r>
                      <a:endParaRPr lang="en-US" sz="2100" dirty="0">
                        <a:solidFill>
                          <a:srgbClr val="000000"/>
                        </a:solidFill>
                        <a:effectLst/>
                        <a:latin typeface="+mj-lt"/>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State your name and phone number</a:t>
                      </a:r>
                      <a:endParaRPr lang="en-US" sz="2100" dirty="0">
                        <a:solidFill>
                          <a:srgbClr val="000000"/>
                        </a:solidFill>
                        <a:effectLst/>
                        <a:latin typeface="+mj-lt"/>
                        <a:ea typeface="Calibri"/>
                        <a:cs typeface="Times New Roman"/>
                      </a:endParaRPr>
                    </a:p>
                  </a:txBody>
                  <a:tcPr marL="68580" marR="68580" marT="0" marB="0"/>
                </a:tc>
                <a:extLst>
                  <a:ext uri="{0D108BD9-81ED-4DB2-BD59-A6C34878D82A}">
                    <a16:rowId xmlns:a16="http://schemas.microsoft.com/office/drawing/2014/main" val="10002"/>
                  </a:ext>
                </a:extLst>
              </a:tr>
              <a:tr h="443209">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Ask for details of problem</a:t>
                      </a:r>
                      <a:endParaRPr lang="en-US" sz="2100" dirty="0">
                        <a:solidFill>
                          <a:srgbClr val="000000"/>
                        </a:solidFill>
                        <a:effectLst/>
                        <a:latin typeface="+mj-lt"/>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100">
                          <a:solidFill>
                            <a:srgbClr val="000000"/>
                          </a:solidFill>
                          <a:effectLst/>
                          <a:latin typeface="+mj-lt"/>
                          <a:ea typeface="SimSun"/>
                          <a:cs typeface="Times New Roman"/>
                        </a:rPr>
                        <a:t>Explain your problem: can’t log in</a:t>
                      </a:r>
                      <a:endParaRPr lang="en-US" sz="2100">
                        <a:solidFill>
                          <a:srgbClr val="000000"/>
                        </a:solidFill>
                        <a:effectLst/>
                        <a:latin typeface="+mj-lt"/>
                        <a:ea typeface="Calibri"/>
                        <a:cs typeface="Times New Roman"/>
                      </a:endParaRPr>
                    </a:p>
                  </a:txBody>
                  <a:tcPr marL="68580" marR="68580" marT="0" marB="0"/>
                </a:tc>
                <a:extLst>
                  <a:ext uri="{0D108BD9-81ED-4DB2-BD59-A6C34878D82A}">
                    <a16:rowId xmlns:a16="http://schemas.microsoft.com/office/drawing/2014/main" val="10003"/>
                  </a:ext>
                </a:extLst>
              </a:tr>
              <a:tr h="928391">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Ask for computer brand and OS</a:t>
                      </a:r>
                      <a:endParaRPr lang="en-US" sz="2100" dirty="0">
                        <a:solidFill>
                          <a:srgbClr val="000000"/>
                        </a:solidFill>
                        <a:effectLst/>
                        <a:latin typeface="+mj-lt"/>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 Computer brand: Dell </a:t>
                      </a:r>
                      <a:r>
                        <a:rPr lang="en-US" sz="2100" dirty="0" err="1">
                          <a:solidFill>
                            <a:srgbClr val="000000"/>
                          </a:solidFill>
                          <a:effectLst/>
                          <a:latin typeface="+mj-lt"/>
                          <a:ea typeface="SimSun"/>
                          <a:cs typeface="Times New Roman"/>
                        </a:rPr>
                        <a:t>Vostro</a:t>
                      </a:r>
                      <a:r>
                        <a:rPr lang="en-US" sz="2100" dirty="0">
                          <a:solidFill>
                            <a:srgbClr val="000000"/>
                          </a:solidFill>
                          <a:effectLst/>
                          <a:latin typeface="+mj-lt"/>
                          <a:ea typeface="SimSun"/>
                          <a:cs typeface="Times New Roman"/>
                        </a:rPr>
                        <a:t> 3250,</a:t>
                      </a:r>
                      <a:r>
                        <a:rPr lang="en-US" sz="2100" baseline="0" dirty="0">
                          <a:solidFill>
                            <a:srgbClr val="000000"/>
                          </a:solidFill>
                          <a:effectLst/>
                          <a:latin typeface="+mj-lt"/>
                          <a:ea typeface="SimSun"/>
                          <a:cs typeface="Times New Roman"/>
                        </a:rPr>
                        <a:t> </a:t>
                      </a:r>
                      <a:r>
                        <a:rPr lang="en-US" sz="2100" dirty="0">
                          <a:solidFill>
                            <a:srgbClr val="000000"/>
                          </a:solidFill>
                          <a:effectLst/>
                          <a:latin typeface="+mj-lt"/>
                          <a:ea typeface="SimSun"/>
                          <a:cs typeface="Times New Roman"/>
                        </a:rPr>
                        <a:t>OS: Windows 8</a:t>
                      </a:r>
                      <a:endParaRPr lang="en-US" sz="2100" dirty="0">
                        <a:solidFill>
                          <a:srgbClr val="000000"/>
                        </a:solidFill>
                        <a:effectLst/>
                        <a:latin typeface="+mj-lt"/>
                        <a:ea typeface="Calibri"/>
                        <a:cs typeface="Times New Roman"/>
                      </a:endParaRPr>
                    </a:p>
                  </a:txBody>
                  <a:tcPr marL="68580" marR="68580" marT="0" marB="0"/>
                </a:tc>
                <a:extLst>
                  <a:ext uri="{0D108BD9-81ED-4DB2-BD59-A6C34878D82A}">
                    <a16:rowId xmlns:a16="http://schemas.microsoft.com/office/drawing/2014/main" val="10004"/>
                  </a:ext>
                </a:extLst>
              </a:tr>
              <a:tr h="928391">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Ask for browser and IP address</a:t>
                      </a:r>
                      <a:endParaRPr lang="en-US" sz="2100" dirty="0">
                        <a:solidFill>
                          <a:srgbClr val="000000"/>
                        </a:solidFill>
                        <a:effectLst/>
                        <a:latin typeface="+mj-lt"/>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 Browser: Google Chrome.</a:t>
                      </a:r>
                      <a:r>
                        <a:rPr lang="en-US" sz="2100" baseline="0" dirty="0">
                          <a:solidFill>
                            <a:srgbClr val="000000"/>
                          </a:solidFill>
                          <a:effectLst/>
                          <a:latin typeface="+mj-lt"/>
                          <a:ea typeface="SimSun"/>
                          <a:cs typeface="Times New Roman"/>
                        </a:rPr>
                        <a:t> </a:t>
                      </a:r>
                      <a:r>
                        <a:rPr lang="en-US" sz="2100" dirty="0">
                          <a:solidFill>
                            <a:srgbClr val="000000"/>
                          </a:solidFill>
                          <a:effectLst/>
                          <a:latin typeface="+mj-lt"/>
                          <a:ea typeface="SimSun"/>
                          <a:cs typeface="Times New Roman"/>
                        </a:rPr>
                        <a:t>IP address: 168.235.1.1</a:t>
                      </a:r>
                      <a:endParaRPr lang="en-US" sz="2100" dirty="0">
                        <a:solidFill>
                          <a:srgbClr val="000000"/>
                        </a:solidFill>
                        <a:effectLst/>
                        <a:latin typeface="+mj-lt"/>
                        <a:ea typeface="Calibri"/>
                        <a:cs typeface="Times New Roman"/>
                      </a:endParaRPr>
                    </a:p>
                  </a:txBody>
                  <a:tcPr marL="68580" marR="68580" marT="0" marB="0"/>
                </a:tc>
                <a:extLst>
                  <a:ext uri="{0D108BD9-81ED-4DB2-BD59-A6C34878D82A}">
                    <a16:rowId xmlns:a16="http://schemas.microsoft.com/office/drawing/2014/main" val="10005"/>
                  </a:ext>
                </a:extLst>
              </a:tr>
              <a:tr h="928391">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 Summarize the details</a:t>
                      </a:r>
                      <a:endParaRPr lang="en-US" sz="2100" dirty="0">
                        <a:solidFill>
                          <a:srgbClr val="000000"/>
                        </a:solidFill>
                        <a:effectLst/>
                        <a:latin typeface="+mj-lt"/>
                        <a:ea typeface="Calibri"/>
                        <a:cs typeface="Times New Roman"/>
                      </a:endParaRPr>
                    </a:p>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 Ask B if you have the correct information</a:t>
                      </a:r>
                      <a:endParaRPr lang="en-US" sz="2100" dirty="0">
                        <a:solidFill>
                          <a:srgbClr val="000000"/>
                        </a:solidFill>
                        <a:effectLst/>
                        <a:latin typeface="+mj-lt"/>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Confirm the details</a:t>
                      </a:r>
                      <a:endParaRPr lang="en-US" sz="2100" dirty="0">
                        <a:solidFill>
                          <a:srgbClr val="000000"/>
                        </a:solidFill>
                        <a:effectLst/>
                        <a:latin typeface="+mj-lt"/>
                        <a:ea typeface="Calibri"/>
                        <a:cs typeface="Times New Roman"/>
                      </a:endParaRPr>
                    </a:p>
                  </a:txBody>
                  <a:tcPr marL="68580" marR="68580" marT="0" marB="0"/>
                </a:tc>
                <a:extLst>
                  <a:ext uri="{0D108BD9-81ED-4DB2-BD59-A6C34878D82A}">
                    <a16:rowId xmlns:a16="http://schemas.microsoft.com/office/drawing/2014/main" val="10006"/>
                  </a:ext>
                </a:extLst>
              </a:tr>
              <a:tr h="928391">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 Apologize, empathize,</a:t>
                      </a:r>
                      <a:r>
                        <a:rPr lang="en-US" sz="2100" baseline="0" dirty="0">
                          <a:solidFill>
                            <a:srgbClr val="000000"/>
                          </a:solidFill>
                          <a:effectLst/>
                          <a:latin typeface="+mj-lt"/>
                          <a:ea typeface="SimSun"/>
                          <a:cs typeface="Times New Roman"/>
                        </a:rPr>
                        <a:t> and reassure</a:t>
                      </a:r>
                      <a:endParaRPr lang="en-US" sz="2100" dirty="0">
                        <a:solidFill>
                          <a:srgbClr val="000000"/>
                        </a:solidFill>
                        <a:effectLst/>
                        <a:latin typeface="+mj-lt"/>
                        <a:ea typeface="Calibri"/>
                        <a:cs typeface="Times New Roman"/>
                      </a:endParaRPr>
                    </a:p>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 Ask if B wants to wait or wants a callback</a:t>
                      </a:r>
                      <a:endParaRPr lang="en-US" sz="2100" dirty="0">
                        <a:solidFill>
                          <a:srgbClr val="000000"/>
                        </a:solidFill>
                        <a:effectLst/>
                        <a:latin typeface="+mj-lt"/>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Say you’ll wait</a:t>
                      </a:r>
                      <a:endParaRPr lang="en-US" sz="2100" dirty="0">
                        <a:solidFill>
                          <a:srgbClr val="000000"/>
                        </a:solidFill>
                        <a:effectLst/>
                        <a:latin typeface="+mj-lt"/>
                        <a:ea typeface="Calibri"/>
                        <a:cs typeface="Times New Roman"/>
                      </a:endParaRPr>
                    </a:p>
                  </a:txBody>
                  <a:tcPr marL="68580" marR="68580" marT="0" marB="0"/>
                </a:tc>
                <a:extLst>
                  <a:ext uri="{0D108BD9-81ED-4DB2-BD59-A6C34878D82A}">
                    <a16:rowId xmlns:a16="http://schemas.microsoft.com/office/drawing/2014/main" val="10007"/>
                  </a:ext>
                </a:extLst>
              </a:tr>
              <a:tr h="928391">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 Say you are working on the issue</a:t>
                      </a:r>
                      <a:endParaRPr lang="en-US" sz="2100" dirty="0">
                        <a:solidFill>
                          <a:srgbClr val="000000"/>
                        </a:solidFill>
                        <a:effectLst/>
                        <a:latin typeface="+mj-lt"/>
                        <a:ea typeface="Calibri"/>
                        <a:cs typeface="Times New Roman"/>
                      </a:endParaRPr>
                    </a:p>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 Ask B to try logging in again</a:t>
                      </a:r>
                      <a:endParaRPr lang="en-US" sz="2100" dirty="0">
                        <a:solidFill>
                          <a:srgbClr val="000000"/>
                        </a:solidFill>
                        <a:effectLst/>
                        <a:latin typeface="+mj-lt"/>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Say you’ve logged in successfully</a:t>
                      </a:r>
                      <a:endParaRPr lang="en-US" sz="2100" dirty="0">
                        <a:solidFill>
                          <a:srgbClr val="000000"/>
                        </a:solidFill>
                        <a:effectLst/>
                        <a:latin typeface="+mj-lt"/>
                        <a:ea typeface="Calibri"/>
                        <a:cs typeface="Times New Roman"/>
                      </a:endParaRPr>
                    </a:p>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Thank A</a:t>
                      </a:r>
                      <a:endParaRPr lang="en-US" sz="2100" dirty="0">
                        <a:solidFill>
                          <a:srgbClr val="000000"/>
                        </a:solidFill>
                        <a:effectLst/>
                        <a:latin typeface="+mj-lt"/>
                        <a:ea typeface="Calibri"/>
                        <a:cs typeface="Times New Roman"/>
                      </a:endParaRPr>
                    </a:p>
                  </a:txBody>
                  <a:tcPr marL="68580" marR="68580" marT="0" marB="0"/>
                </a:tc>
                <a:extLst>
                  <a:ext uri="{0D108BD9-81ED-4DB2-BD59-A6C34878D82A}">
                    <a16:rowId xmlns:a16="http://schemas.microsoft.com/office/drawing/2014/main" val="10008"/>
                  </a:ext>
                </a:extLst>
              </a:tr>
              <a:tr h="443209">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Offer additional help</a:t>
                      </a:r>
                      <a:endParaRPr lang="en-US" sz="2100" dirty="0">
                        <a:solidFill>
                          <a:srgbClr val="000000"/>
                        </a:solidFill>
                        <a:effectLst/>
                        <a:latin typeface="+mj-lt"/>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100" dirty="0">
                          <a:solidFill>
                            <a:srgbClr val="000000"/>
                          </a:solidFill>
                          <a:effectLst/>
                          <a:latin typeface="+mj-lt"/>
                          <a:ea typeface="SimSun"/>
                          <a:cs typeface="Times New Roman"/>
                        </a:rPr>
                        <a:t>Decline and say goodbye</a:t>
                      </a:r>
                    </a:p>
                  </a:txBody>
                  <a:tcPr marL="68580" marR="6858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36285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a:gradFill>
            <a:gsLst>
              <a:gs pos="0">
                <a:schemeClr val="accent1">
                  <a:tint val="66000"/>
                  <a:satMod val="160000"/>
                </a:schemeClr>
              </a:gs>
              <a:gs pos="60000">
                <a:schemeClr val="accent1">
                  <a:tint val="44500"/>
                  <a:satMod val="160000"/>
                </a:schemeClr>
              </a:gs>
              <a:gs pos="100000">
                <a:schemeClr val="accent1">
                  <a:tint val="23500"/>
                  <a:satMod val="160000"/>
                </a:schemeClr>
              </a:gs>
            </a:gsLst>
            <a:lin ang="5400000" scaled="0"/>
          </a:gradFill>
        </p:spPr>
        <p:txBody>
          <a:bodyPr>
            <a:noAutofit/>
          </a:bodyPr>
          <a:lstStyle/>
          <a:p>
            <a:pPr marL="0" indent="0" algn="ctr">
              <a:buNone/>
            </a:pPr>
            <a:r>
              <a:rPr lang="en-US" sz="2900" b="1" dirty="0"/>
              <a:t>Situation 1</a:t>
            </a:r>
            <a:endParaRPr lang="en-US" sz="2900" dirty="0"/>
          </a:p>
          <a:p>
            <a:pPr marL="0" indent="0">
              <a:buNone/>
            </a:pPr>
            <a:r>
              <a:rPr lang="en-US" sz="2900" dirty="0"/>
              <a:t>T: Apex technical support. Tom speaking. How may I help you?</a:t>
            </a:r>
          </a:p>
          <a:p>
            <a:pPr marL="0" indent="0">
              <a:buNone/>
            </a:pPr>
            <a:r>
              <a:rPr lang="en-US" sz="2900" dirty="0"/>
              <a:t>C: Oh, good. I’m afraid I have a complaint to make. I have a problem with your website.</a:t>
            </a:r>
          </a:p>
          <a:p>
            <a:pPr marL="0" indent="0">
              <a:buNone/>
            </a:pPr>
            <a:r>
              <a:rPr lang="en-US" sz="2900" dirty="0"/>
              <a:t>T: First, let me just get your name and phone number in case we get disconnected.</a:t>
            </a:r>
          </a:p>
          <a:p>
            <a:pPr marL="0" indent="0">
              <a:buNone/>
            </a:pPr>
            <a:r>
              <a:rPr lang="en-US" sz="2900" dirty="0"/>
              <a:t>C: My name is Melinda and my phone number is 555 232</a:t>
            </a:r>
            <a:r>
              <a:rPr lang="vi-VN" sz="2900" dirty="0"/>
              <a:t>.</a:t>
            </a:r>
            <a:endParaRPr lang="en-US" sz="2900" dirty="0"/>
          </a:p>
          <a:p>
            <a:pPr marL="0" indent="0">
              <a:buNone/>
            </a:pPr>
            <a:r>
              <a:rPr lang="en-US" sz="2900" dirty="0"/>
              <a:t>T: And what kind of problem do you have with our website?</a:t>
            </a:r>
          </a:p>
          <a:p>
            <a:pPr marL="0" indent="0">
              <a:buNone/>
            </a:pPr>
            <a:r>
              <a:rPr lang="en-US" sz="2900" dirty="0"/>
              <a:t>C: I can’t log in to my account.</a:t>
            </a:r>
          </a:p>
          <a:p>
            <a:pPr marL="0" indent="0">
              <a:buNone/>
            </a:pPr>
            <a:r>
              <a:rPr lang="en-US" sz="2900" dirty="0"/>
              <a:t>T: OK then. I need to know your computer brand and the OS you are using.</a:t>
            </a:r>
          </a:p>
          <a:p>
            <a:pPr marL="0" indent="0">
              <a:buNone/>
            </a:pPr>
            <a:r>
              <a:rPr lang="en-US" sz="2900" dirty="0"/>
              <a:t>C: I have a Dell </a:t>
            </a:r>
            <a:r>
              <a:rPr lang="en-US" sz="2900" dirty="0" err="1"/>
              <a:t>Vostro</a:t>
            </a:r>
            <a:r>
              <a:rPr lang="en-US" sz="2900" dirty="0"/>
              <a:t> 2350 and I’m using Windows 8.</a:t>
            </a:r>
          </a:p>
          <a:p>
            <a:pPr marL="0" indent="0">
              <a:buNone/>
            </a:pPr>
            <a:r>
              <a:rPr lang="en-US" sz="2900" dirty="0"/>
              <a:t>T: OK, can you tell me what kind of browser you are using and your IP address</a:t>
            </a:r>
            <a:r>
              <a:rPr lang="vi-VN" sz="2900" dirty="0"/>
              <a:t>?</a:t>
            </a:r>
            <a:endParaRPr lang="en-US" sz="2900" dirty="0"/>
          </a:p>
          <a:p>
            <a:pPr marL="0" indent="0">
              <a:buNone/>
            </a:pPr>
            <a:r>
              <a:rPr lang="en-US" sz="2900" dirty="0"/>
              <a:t>C: I’m using Google Chrome and my IP address is 168.235.1.1.</a:t>
            </a:r>
          </a:p>
          <a:p>
            <a:pPr marL="0" indent="0">
              <a:buNone/>
            </a:pPr>
            <a:endParaRPr lang="en-US" sz="2900" dirty="0"/>
          </a:p>
        </p:txBody>
      </p:sp>
    </p:spTree>
    <p:extLst>
      <p:ext uri="{BB962C8B-B14F-4D97-AF65-F5344CB8AC3E}">
        <p14:creationId xmlns:p14="http://schemas.microsoft.com/office/powerpoint/2010/main" val="1134551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a:gradFill>
            <a:gsLst>
              <a:gs pos="0">
                <a:schemeClr val="accent1">
                  <a:tint val="66000"/>
                  <a:satMod val="160000"/>
                </a:schemeClr>
              </a:gs>
              <a:gs pos="60000">
                <a:schemeClr val="accent1">
                  <a:tint val="44500"/>
                  <a:satMod val="160000"/>
                </a:schemeClr>
              </a:gs>
              <a:gs pos="100000">
                <a:schemeClr val="accent1">
                  <a:tint val="23500"/>
                  <a:satMod val="160000"/>
                </a:schemeClr>
              </a:gs>
            </a:gsLst>
            <a:lin ang="5400000" scaled="0"/>
          </a:gradFill>
        </p:spPr>
        <p:txBody>
          <a:bodyPr>
            <a:noAutofit/>
          </a:bodyPr>
          <a:lstStyle/>
          <a:p>
            <a:pPr marL="0" indent="0" algn="ctr">
              <a:buNone/>
            </a:pPr>
            <a:r>
              <a:rPr lang="en-US" b="1" dirty="0"/>
              <a:t>Situation 1 (continued)</a:t>
            </a:r>
            <a:endParaRPr lang="en-US" dirty="0"/>
          </a:p>
          <a:p>
            <a:pPr marL="0" indent="0">
              <a:buNone/>
            </a:pPr>
            <a:r>
              <a:rPr lang="en-US" dirty="0"/>
              <a:t>T: Now let me repeat back to you to check if I got everything down correctly. You can’t log in to your account on your Dell Vostro 2350 computer with Windows 8. You are using Google Chrome and your IP address is 168.235.1.1. Is that correct?</a:t>
            </a:r>
          </a:p>
          <a:p>
            <a:pPr marL="0" indent="0">
              <a:buNone/>
            </a:pPr>
            <a:r>
              <a:rPr lang="en-US" dirty="0"/>
              <a:t>C: Yes, that’s right.</a:t>
            </a:r>
          </a:p>
          <a:p>
            <a:pPr marL="0" indent="0">
              <a:buNone/>
            </a:pPr>
            <a:r>
              <a:rPr lang="en-US" dirty="0"/>
              <a:t>T: Let me start by saying that I’m sorry this happened to you. I’m sure I’d be upset too if I were you. I’m going to do all that I can to help you. Do you want to stay on the line while I’m fixing it or would you like me to call you back?</a:t>
            </a:r>
          </a:p>
          <a:p>
            <a:pPr marL="0" indent="0">
              <a:buNone/>
            </a:pPr>
            <a:r>
              <a:rPr lang="en-US" dirty="0"/>
              <a:t>C: I’ll wait please.</a:t>
            </a:r>
          </a:p>
          <a:p>
            <a:pPr marL="0" indent="0">
              <a:buNone/>
            </a:pPr>
            <a:r>
              <a:rPr lang="en-US" dirty="0"/>
              <a:t>T: OK I’m working on the issue. Now can you try logging in again?</a:t>
            </a:r>
          </a:p>
          <a:p>
            <a:pPr marL="0" indent="0">
              <a:buNone/>
            </a:pPr>
            <a:r>
              <a:rPr lang="en-US" dirty="0"/>
              <a:t>C: Oh, I can log in now. Thank you very much.</a:t>
            </a:r>
          </a:p>
          <a:p>
            <a:pPr marL="0" indent="0">
              <a:buNone/>
            </a:pPr>
            <a:r>
              <a:rPr lang="en-US" dirty="0"/>
              <a:t>T: I’m glad to be of help. Is there anything else I can help you with?</a:t>
            </a:r>
          </a:p>
          <a:p>
            <a:pPr marL="0" indent="0">
              <a:buNone/>
            </a:pPr>
            <a:r>
              <a:rPr lang="en-US" dirty="0"/>
              <a:t>C: No, that’s all for now. Goodbye.</a:t>
            </a:r>
          </a:p>
          <a:p>
            <a:pPr marL="0" indent="0">
              <a:buNone/>
            </a:pPr>
            <a:r>
              <a:rPr lang="en-US" dirty="0"/>
              <a:t>T: Goodbye. And please call again if you have further problems.</a:t>
            </a:r>
          </a:p>
          <a:p>
            <a:pPr marL="0" indent="0">
              <a:buNone/>
            </a:pPr>
            <a:endParaRPr lang="en-US" dirty="0"/>
          </a:p>
        </p:txBody>
      </p:sp>
    </p:spTree>
    <p:extLst>
      <p:ext uri="{BB962C8B-B14F-4D97-AF65-F5344CB8AC3E}">
        <p14:creationId xmlns:p14="http://schemas.microsoft.com/office/powerpoint/2010/main" val="3169646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12192000" cy="792480"/>
          </a:xfrm>
          <a:gradFill>
            <a:gsLst>
              <a:gs pos="0">
                <a:schemeClr val="accent1">
                  <a:tint val="66000"/>
                  <a:satMod val="160000"/>
                </a:schemeClr>
              </a:gs>
              <a:gs pos="77000">
                <a:schemeClr val="accent1">
                  <a:tint val="44500"/>
                  <a:satMod val="160000"/>
                </a:schemeClr>
              </a:gs>
              <a:gs pos="100000">
                <a:schemeClr val="accent1">
                  <a:tint val="23500"/>
                  <a:satMod val="160000"/>
                </a:schemeClr>
              </a:gs>
            </a:gsLst>
            <a:lin ang="5400000" scaled="0"/>
          </a:gradFill>
        </p:spPr>
        <p:txBody>
          <a:bodyPr>
            <a:normAutofit/>
          </a:bodyPr>
          <a:lstStyle/>
          <a:p>
            <a:r>
              <a:rPr lang="en-US" sz="3200" b="1" i="1" dirty="0"/>
              <a:t>Situation 2: Handling an issue while a customer is on hold</a:t>
            </a:r>
            <a:endParaRPr lang="en-US" sz="3200"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942466276"/>
              </p:ext>
            </p:extLst>
          </p:nvPr>
        </p:nvGraphicFramePr>
        <p:xfrm>
          <a:off x="0" y="646180"/>
          <a:ext cx="12192000" cy="6608631"/>
        </p:xfrm>
        <a:graphic>
          <a:graphicData uri="http://schemas.openxmlformats.org/drawingml/2006/table">
            <a:tbl>
              <a:tblPr firstRow="1" bandRow="1">
                <a:tableStyleId>{5C22544A-7EE6-4342-B048-85BDC9FD1C3A}</a:tableStyleId>
              </a:tblPr>
              <a:tblGrid>
                <a:gridCol w="5864352">
                  <a:extLst>
                    <a:ext uri="{9D8B030D-6E8A-4147-A177-3AD203B41FA5}">
                      <a16:colId xmlns:a16="http://schemas.microsoft.com/office/drawing/2014/main" val="20000"/>
                    </a:ext>
                  </a:extLst>
                </a:gridCol>
                <a:gridCol w="6327648">
                  <a:extLst>
                    <a:ext uri="{9D8B030D-6E8A-4147-A177-3AD203B41FA5}">
                      <a16:colId xmlns:a16="http://schemas.microsoft.com/office/drawing/2014/main" val="20001"/>
                    </a:ext>
                  </a:extLst>
                </a:gridCol>
              </a:tblGrid>
              <a:tr h="453208">
                <a:tc>
                  <a:txBody>
                    <a:bodyPr/>
                    <a:lstStyle/>
                    <a:p>
                      <a:pPr marL="0" marR="0" algn="ctr">
                        <a:lnSpc>
                          <a:spcPct val="150000"/>
                        </a:lnSpc>
                        <a:spcBef>
                          <a:spcPts val="0"/>
                        </a:spcBef>
                        <a:spcAft>
                          <a:spcPts val="0"/>
                        </a:spcAft>
                      </a:pPr>
                      <a:r>
                        <a:rPr lang="en-US" sz="2000" b="1" dirty="0">
                          <a:solidFill>
                            <a:srgbClr val="000000"/>
                          </a:solidFill>
                          <a:effectLst/>
                          <a:latin typeface="+mj-lt"/>
                          <a:ea typeface="SimSun"/>
                          <a:cs typeface="Times New Roman"/>
                        </a:rPr>
                        <a:t>A: Customer</a:t>
                      </a:r>
                      <a:endParaRPr lang="en-US" sz="2000" dirty="0">
                        <a:solidFill>
                          <a:srgbClr val="000000"/>
                        </a:solidFill>
                        <a:effectLst/>
                        <a:latin typeface="+mj-lt"/>
                        <a:ea typeface="Calibri"/>
                        <a:cs typeface="Times New Roman"/>
                      </a:endParaRPr>
                    </a:p>
                  </a:txBody>
                  <a:tcPr marL="68580" marR="68580" marT="0" marB="0"/>
                </a:tc>
                <a:tc>
                  <a:txBody>
                    <a:bodyPr/>
                    <a:lstStyle/>
                    <a:p>
                      <a:pPr marL="0" marR="0" algn="ctr">
                        <a:lnSpc>
                          <a:spcPct val="150000"/>
                        </a:lnSpc>
                        <a:spcBef>
                          <a:spcPts val="0"/>
                        </a:spcBef>
                        <a:spcAft>
                          <a:spcPts val="0"/>
                        </a:spcAft>
                      </a:pPr>
                      <a:r>
                        <a:rPr lang="en-US" sz="2000" b="1" dirty="0">
                          <a:solidFill>
                            <a:srgbClr val="000000"/>
                          </a:solidFill>
                          <a:effectLst/>
                          <a:latin typeface="+mj-lt"/>
                          <a:ea typeface="SimSun"/>
                          <a:cs typeface="Times New Roman"/>
                        </a:rPr>
                        <a:t>B</a:t>
                      </a:r>
                      <a:r>
                        <a:rPr lang="en-US" sz="2000" b="1">
                          <a:solidFill>
                            <a:srgbClr val="000000"/>
                          </a:solidFill>
                          <a:effectLst/>
                          <a:latin typeface="+mj-lt"/>
                          <a:ea typeface="SimSun"/>
                          <a:cs typeface="Times New Roman"/>
                        </a:rPr>
                        <a:t>: Technician</a:t>
                      </a:r>
                      <a:endParaRPr lang="en-US" sz="2000" dirty="0">
                        <a:solidFill>
                          <a:srgbClr val="000000"/>
                        </a:solidFill>
                        <a:effectLst/>
                        <a:latin typeface="+mj-lt"/>
                        <a:ea typeface="Calibri"/>
                        <a:cs typeface="Times New Roman"/>
                      </a:endParaRPr>
                    </a:p>
                  </a:txBody>
                  <a:tcPr marL="68580" marR="68580" marT="0" marB="0"/>
                </a:tc>
                <a:extLst>
                  <a:ext uri="{0D108BD9-81ED-4DB2-BD59-A6C34878D82A}">
                    <a16:rowId xmlns:a16="http://schemas.microsoft.com/office/drawing/2014/main" val="10000"/>
                  </a:ext>
                </a:extLst>
              </a:tr>
              <a:tr h="398571">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Ask for technical support</a:t>
                      </a:r>
                      <a:endParaRPr lang="en-US" sz="200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Greet the </a:t>
                      </a:r>
                      <a:r>
                        <a:rPr lang="en-US" sz="2000" dirty="0">
                          <a:solidFill>
                            <a:srgbClr val="000000"/>
                          </a:solidFill>
                          <a:effectLst/>
                          <a:latin typeface="+mj-lt"/>
                          <a:ea typeface="SimSun"/>
                          <a:cs typeface="Times New Roman"/>
                        </a:rPr>
                        <a:t>customer</a:t>
                      </a:r>
                      <a:r>
                        <a:rPr lang="en-US" sz="2000" baseline="0" dirty="0">
                          <a:solidFill>
                            <a:srgbClr val="000000"/>
                          </a:solidFill>
                          <a:effectLst/>
                          <a:latin typeface="+mj-lt"/>
                          <a:ea typeface="SimSun"/>
                          <a:cs typeface="Times New Roman"/>
                        </a:rPr>
                        <a:t> and </a:t>
                      </a:r>
                      <a:r>
                        <a:rPr lang="en-US" sz="2000" dirty="0">
                          <a:solidFill>
                            <a:srgbClr val="000000"/>
                          </a:solidFill>
                          <a:effectLst/>
                          <a:latin typeface="+mj-lt"/>
                          <a:ea typeface="SimSun"/>
                          <a:cs typeface="Times New Roman"/>
                        </a:rPr>
                        <a:t>identify </a:t>
                      </a:r>
                      <a:r>
                        <a:rPr lang="en-US" sz="2000" dirty="0">
                          <a:solidFill>
                            <a:srgbClr val="000000"/>
                          </a:solidFill>
                          <a:effectLst/>
                          <a:latin typeface="Arial"/>
                          <a:ea typeface="SimSun"/>
                          <a:cs typeface="Times New Roman"/>
                        </a:rPr>
                        <a:t>yourself</a:t>
                      </a:r>
                      <a:endParaRPr lang="en-US" sz="2000" dirty="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1"/>
                  </a:ext>
                </a:extLst>
              </a:tr>
              <a:tr h="398819">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Ask for an update on a previously reported problem</a:t>
                      </a:r>
                      <a:endParaRPr lang="en-US" sz="200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Ask for ticket number </a:t>
                      </a:r>
                      <a:endParaRPr lang="en-US" sz="2000" dirty="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2"/>
                  </a:ext>
                </a:extLst>
              </a:tr>
              <a:tr h="1741856">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Ticket number: 823431</a:t>
                      </a:r>
                      <a:endParaRPr lang="en-US" sz="200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Ask A to confirm the details</a:t>
                      </a:r>
                      <a:endParaRPr lang="en-US" sz="2000" dirty="0">
                        <a:solidFill>
                          <a:srgbClr val="000000"/>
                        </a:solidFill>
                        <a:effectLst/>
                        <a:latin typeface="Times New Roman"/>
                        <a:ea typeface="Calibri"/>
                        <a:cs typeface="Times New Roman"/>
                      </a:endParaRPr>
                    </a:p>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Name: Mark Grey</a:t>
                      </a:r>
                      <a:r>
                        <a:rPr lang="en-US" sz="2000" dirty="0">
                          <a:solidFill>
                            <a:srgbClr val="000000"/>
                          </a:solidFill>
                          <a:effectLst/>
                          <a:latin typeface="Times New Roman"/>
                          <a:ea typeface="SimSun"/>
                          <a:cs typeface="Times New Roman"/>
                        </a:rPr>
                        <a:t>,</a:t>
                      </a:r>
                      <a:r>
                        <a:rPr lang="en-US" sz="2000" baseline="0" dirty="0">
                          <a:solidFill>
                            <a:srgbClr val="000000"/>
                          </a:solidFill>
                          <a:effectLst/>
                          <a:latin typeface="Times New Roman"/>
                          <a:ea typeface="SimSun"/>
                          <a:cs typeface="Times New Roman"/>
                        </a:rPr>
                        <a:t> </a:t>
                      </a:r>
                      <a:r>
                        <a:rPr lang="en-US" sz="2000" dirty="0">
                          <a:solidFill>
                            <a:srgbClr val="000000"/>
                          </a:solidFill>
                          <a:effectLst/>
                          <a:latin typeface="Arial"/>
                          <a:ea typeface="SimSun"/>
                          <a:cs typeface="Times New Roman"/>
                        </a:rPr>
                        <a:t>address: 23, Park Hill</a:t>
                      </a:r>
                      <a:endParaRPr lang="en-US" sz="2000" dirty="0">
                        <a:solidFill>
                          <a:srgbClr val="000000"/>
                        </a:solidFill>
                        <a:effectLst/>
                        <a:latin typeface="Times New Roman"/>
                        <a:ea typeface="Calibri"/>
                        <a:cs typeface="Times New Roman"/>
                      </a:endParaRPr>
                    </a:p>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Phone: Samsung 7 plus</a:t>
                      </a:r>
                      <a:r>
                        <a:rPr lang="en-US" sz="2000" dirty="0">
                          <a:solidFill>
                            <a:srgbClr val="000000"/>
                          </a:solidFill>
                          <a:effectLst/>
                          <a:latin typeface="Times New Roman"/>
                          <a:ea typeface="SimSun"/>
                          <a:cs typeface="Times New Roman"/>
                        </a:rPr>
                        <a:t>,</a:t>
                      </a:r>
                      <a:r>
                        <a:rPr lang="en-US" sz="2000" baseline="0" dirty="0">
                          <a:solidFill>
                            <a:srgbClr val="000000"/>
                          </a:solidFill>
                          <a:effectLst/>
                          <a:latin typeface="Times New Roman"/>
                          <a:ea typeface="SimSun"/>
                          <a:cs typeface="Times New Roman"/>
                        </a:rPr>
                        <a:t> </a:t>
                      </a:r>
                      <a:r>
                        <a:rPr lang="en-US" sz="2000" dirty="0">
                          <a:solidFill>
                            <a:srgbClr val="000000"/>
                          </a:solidFill>
                          <a:effectLst/>
                          <a:latin typeface="Arial"/>
                          <a:ea typeface="SimSun"/>
                          <a:cs typeface="Times New Roman"/>
                        </a:rPr>
                        <a:t>OS: Android</a:t>
                      </a:r>
                      <a:endParaRPr lang="en-US" sz="2000" dirty="0">
                        <a:solidFill>
                          <a:srgbClr val="000000"/>
                        </a:solidFill>
                        <a:effectLst/>
                        <a:latin typeface="Times New Roman"/>
                        <a:ea typeface="Calibri"/>
                        <a:cs typeface="Times New Roman"/>
                      </a:endParaRPr>
                    </a:p>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Issue: unable to make airplane ticket booking</a:t>
                      </a:r>
                      <a:endParaRPr lang="en-US" sz="2000" dirty="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3"/>
                  </a:ext>
                </a:extLst>
              </a:tr>
              <a:tr h="924541">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Say the details are correct</a:t>
                      </a:r>
                      <a:endParaRPr lang="en-US" sz="2000" dirty="0">
                        <a:solidFill>
                          <a:srgbClr val="000000"/>
                        </a:solidFill>
                        <a:effectLst/>
                        <a:latin typeface="Times New Roman"/>
                        <a:ea typeface="Calibri"/>
                        <a:cs typeface="Times New Roman"/>
                      </a:endParaRPr>
                    </a:p>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Ask B about the progress of handling the issue</a:t>
                      </a:r>
                      <a:endParaRPr lang="en-US" sz="200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Check connection to booking website</a:t>
                      </a:r>
                      <a:endParaRPr lang="en-US" sz="2000" dirty="0">
                        <a:solidFill>
                          <a:srgbClr val="000000"/>
                        </a:solidFill>
                        <a:effectLst/>
                        <a:latin typeface="Times New Roman"/>
                        <a:ea typeface="Calibri"/>
                        <a:cs typeface="Times New Roman"/>
                      </a:endParaRPr>
                    </a:p>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Check browser version </a:t>
                      </a:r>
                      <a:r>
                        <a:rPr lang="en-US" sz="2000" dirty="0">
                          <a:solidFill>
                            <a:srgbClr val="000000"/>
                          </a:solidFill>
                          <a:effectLst/>
                          <a:latin typeface="Arial"/>
                          <a:ea typeface="SimSun"/>
                          <a:cs typeface="Times New Roman"/>
                          <a:sym typeface="Wingdings"/>
                        </a:rPr>
                        <a:t> </a:t>
                      </a:r>
                      <a:r>
                        <a:rPr lang="en-US" sz="2000" dirty="0">
                          <a:solidFill>
                            <a:srgbClr val="000000"/>
                          </a:solidFill>
                          <a:effectLst/>
                          <a:latin typeface="Arial"/>
                          <a:ea typeface="SimSun"/>
                          <a:cs typeface="Times New Roman"/>
                        </a:rPr>
                        <a:t>Find no issue</a:t>
                      </a:r>
                    </a:p>
                  </a:txBody>
                  <a:tcPr marL="68580" marR="68580" marT="0" marB="0"/>
                </a:tc>
                <a:extLst>
                  <a:ext uri="{0D108BD9-81ED-4DB2-BD59-A6C34878D82A}">
                    <a16:rowId xmlns:a16="http://schemas.microsoft.com/office/drawing/2014/main" val="10004"/>
                  </a:ext>
                </a:extLst>
              </a:tr>
              <a:tr h="833282">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Express anger (you called 6 hours ago)</a:t>
                      </a:r>
                      <a:endParaRPr lang="en-US" sz="2000" dirty="0">
                        <a:solidFill>
                          <a:srgbClr val="000000"/>
                        </a:solidFill>
                        <a:effectLst/>
                        <a:latin typeface="Times New Roman"/>
                        <a:ea typeface="Calibri"/>
                        <a:cs typeface="Times New Roman"/>
                      </a:endParaRPr>
                    </a:p>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Say you need to travel tomorrow</a:t>
                      </a:r>
                      <a:endParaRPr lang="en-US" sz="200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Apologize</a:t>
                      </a:r>
                      <a:r>
                        <a:rPr lang="en-US" sz="2000" dirty="0">
                          <a:solidFill>
                            <a:srgbClr val="000000"/>
                          </a:solidFill>
                          <a:effectLst/>
                          <a:latin typeface="Times New Roman"/>
                          <a:ea typeface="SimSun"/>
                          <a:cs typeface="Times New Roman"/>
                        </a:rPr>
                        <a:t>,</a:t>
                      </a:r>
                      <a:r>
                        <a:rPr lang="en-US" sz="2000" baseline="0" dirty="0">
                          <a:solidFill>
                            <a:srgbClr val="000000"/>
                          </a:solidFill>
                          <a:effectLst/>
                          <a:latin typeface="Times New Roman"/>
                          <a:ea typeface="SimSun"/>
                          <a:cs typeface="Times New Roman"/>
                        </a:rPr>
                        <a:t> </a:t>
                      </a:r>
                      <a:r>
                        <a:rPr lang="en-US" sz="2000" dirty="0">
                          <a:solidFill>
                            <a:srgbClr val="000000"/>
                          </a:solidFill>
                          <a:effectLst/>
                          <a:latin typeface="Arial"/>
                          <a:ea typeface="SimSun"/>
                          <a:cs typeface="Times New Roman"/>
                        </a:rPr>
                        <a:t>empathize</a:t>
                      </a:r>
                      <a:r>
                        <a:rPr lang="en-US" sz="2000" baseline="0" dirty="0">
                          <a:solidFill>
                            <a:srgbClr val="000000"/>
                          </a:solidFill>
                          <a:effectLst/>
                          <a:latin typeface="Times New Roman"/>
                          <a:ea typeface="SimSun"/>
                          <a:cs typeface="Times New Roman"/>
                        </a:rPr>
                        <a:t> </a:t>
                      </a:r>
                      <a:r>
                        <a:rPr lang="en-US" sz="2000" baseline="0" dirty="0">
                          <a:solidFill>
                            <a:srgbClr val="000000"/>
                          </a:solidFill>
                          <a:effectLst/>
                          <a:latin typeface="Arial" pitchFamily="34" charset="0"/>
                          <a:ea typeface="SimSun"/>
                          <a:cs typeface="Arial" pitchFamily="34" charset="0"/>
                        </a:rPr>
                        <a:t>and </a:t>
                      </a:r>
                      <a:r>
                        <a:rPr lang="en-US" sz="2000" dirty="0">
                          <a:solidFill>
                            <a:srgbClr val="000000"/>
                          </a:solidFill>
                          <a:effectLst/>
                          <a:latin typeface="Arial"/>
                          <a:ea typeface="SimSun"/>
                          <a:cs typeface="Times New Roman"/>
                        </a:rPr>
                        <a:t>reassure</a:t>
                      </a:r>
                      <a:endParaRPr lang="en-US" sz="2000" dirty="0">
                        <a:solidFill>
                          <a:srgbClr val="000000"/>
                        </a:solidFill>
                        <a:effectLst/>
                        <a:latin typeface="Times New Roman"/>
                        <a:ea typeface="Calibri"/>
                        <a:cs typeface="Times New Roman"/>
                      </a:endParaRPr>
                    </a:p>
                    <a:p>
                      <a:pPr marL="0" marR="0" algn="just">
                        <a:lnSpc>
                          <a:spcPct val="150000"/>
                        </a:lnSpc>
                        <a:spcBef>
                          <a:spcPts val="0"/>
                        </a:spcBef>
                        <a:spcAft>
                          <a:spcPts val="0"/>
                        </a:spcAft>
                      </a:pPr>
                      <a:r>
                        <a:rPr lang="en-US" sz="2000" dirty="0">
                          <a:solidFill>
                            <a:srgbClr val="000000"/>
                          </a:solidFill>
                          <a:effectLst/>
                          <a:latin typeface="Arial"/>
                          <a:ea typeface="SimSun"/>
                          <a:cs typeface="Arial"/>
                          <a:sym typeface="Wingdings"/>
                        </a:rPr>
                        <a:t></a:t>
                      </a:r>
                      <a:r>
                        <a:rPr lang="en-US" sz="2000" dirty="0">
                          <a:solidFill>
                            <a:srgbClr val="000000"/>
                          </a:solidFill>
                          <a:effectLst/>
                          <a:latin typeface="Arial"/>
                          <a:ea typeface="SimSun"/>
                          <a:cs typeface="Times New Roman"/>
                        </a:rPr>
                        <a:t> Promise: on-site technician will visit in next 2 hours</a:t>
                      </a:r>
                      <a:endParaRPr lang="en-US" sz="2000" dirty="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5"/>
                  </a:ext>
                </a:extLst>
              </a:tr>
              <a:tr h="851780">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Say you’ll wait</a:t>
                      </a:r>
                      <a:endParaRPr lang="en-US" sz="2000" dirty="0">
                        <a:solidFill>
                          <a:srgbClr val="000000"/>
                        </a:solidFill>
                        <a:effectLst/>
                        <a:latin typeface="Times New Roman"/>
                        <a:ea typeface="Calibri"/>
                        <a:cs typeface="Times New Roman"/>
                      </a:endParaRPr>
                    </a:p>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a:t>
                      </a:r>
                      <a:endParaRPr lang="en-US" sz="200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Promise: you’ll stay involved</a:t>
                      </a:r>
                      <a:endParaRPr lang="en-US" sz="2000" dirty="0">
                        <a:solidFill>
                          <a:srgbClr val="000000"/>
                        </a:solidFill>
                        <a:effectLst/>
                        <a:latin typeface="Times New Roman"/>
                        <a:ea typeface="Calibri"/>
                        <a:cs typeface="Times New Roman"/>
                      </a:endParaRPr>
                    </a:p>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 Offer additional help</a:t>
                      </a:r>
                      <a:endParaRPr lang="en-US" sz="2000" dirty="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6"/>
                  </a:ext>
                </a:extLst>
              </a:tr>
              <a:tr h="465651">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Decline and end the conversation</a:t>
                      </a:r>
                      <a:endParaRPr lang="en-US" sz="2000" dirty="0">
                        <a:solidFill>
                          <a:srgbClr val="000000"/>
                        </a:solidFill>
                        <a:effectLst/>
                        <a:latin typeface="Times New Roman"/>
                        <a:ea typeface="Calibri"/>
                        <a:cs typeface="Times New Roman"/>
                      </a:endParaRPr>
                    </a:p>
                  </a:txBody>
                  <a:tcPr marL="68580" marR="68580" marT="0" marB="0"/>
                </a:tc>
                <a:tc>
                  <a:txBody>
                    <a:bodyPr/>
                    <a:lstStyle/>
                    <a:p>
                      <a:pPr marL="0" marR="0" algn="just">
                        <a:lnSpc>
                          <a:spcPct val="150000"/>
                        </a:lnSpc>
                        <a:spcBef>
                          <a:spcPts val="0"/>
                        </a:spcBef>
                        <a:spcAft>
                          <a:spcPts val="0"/>
                        </a:spcAft>
                      </a:pPr>
                      <a:r>
                        <a:rPr lang="en-US" sz="2000" dirty="0">
                          <a:solidFill>
                            <a:srgbClr val="000000"/>
                          </a:solidFill>
                          <a:effectLst/>
                          <a:latin typeface="Arial"/>
                          <a:ea typeface="SimSun"/>
                          <a:cs typeface="Times New Roman"/>
                        </a:rPr>
                        <a:t>Thank the customer and say goodbye</a:t>
                      </a:r>
                      <a:endParaRPr lang="en-US" sz="2000" dirty="0">
                        <a:solidFill>
                          <a:srgbClr val="000000"/>
                        </a:solidFill>
                        <a:effectLst/>
                        <a:latin typeface="Times New Roman"/>
                        <a:ea typeface="Calibri"/>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98565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a:gradFill>
            <a:gsLst>
              <a:gs pos="0">
                <a:schemeClr val="accent1">
                  <a:tint val="66000"/>
                  <a:satMod val="160000"/>
                </a:schemeClr>
              </a:gs>
              <a:gs pos="60000">
                <a:schemeClr val="accent1">
                  <a:tint val="44500"/>
                  <a:satMod val="160000"/>
                </a:schemeClr>
              </a:gs>
              <a:gs pos="100000">
                <a:schemeClr val="accent1">
                  <a:tint val="23500"/>
                  <a:satMod val="160000"/>
                </a:schemeClr>
              </a:gs>
            </a:gsLst>
            <a:lin ang="5400000" scaled="0"/>
          </a:gradFill>
        </p:spPr>
        <p:txBody>
          <a:bodyPr>
            <a:noAutofit/>
          </a:bodyPr>
          <a:lstStyle/>
          <a:p>
            <a:pPr marL="0" indent="0" algn="ctr">
              <a:buNone/>
            </a:pPr>
            <a:r>
              <a:rPr lang="en-US" sz="2900" b="1" dirty="0"/>
              <a:t>Situation 1</a:t>
            </a:r>
            <a:endParaRPr lang="en-US" sz="2900" dirty="0"/>
          </a:p>
          <a:p>
            <a:pPr marL="0" indent="0">
              <a:buNone/>
            </a:pPr>
            <a:r>
              <a:rPr lang="en-US" sz="3200" dirty="0"/>
              <a:t>C: Hello, is this the number of the technical support department?</a:t>
            </a:r>
          </a:p>
          <a:p>
            <a:pPr marL="0" indent="0">
              <a:buNone/>
            </a:pPr>
            <a:r>
              <a:rPr lang="en-US" sz="3200" dirty="0"/>
              <a:t>T: Yes, hello, this is John, your service agent from Apex. Can I help you?</a:t>
            </a:r>
          </a:p>
          <a:p>
            <a:pPr marL="0" indent="0">
              <a:buNone/>
            </a:pPr>
            <a:r>
              <a:rPr lang="en-US" sz="3200" dirty="0"/>
              <a:t>C: I’d like an update on my problem with one of your applications.</a:t>
            </a:r>
          </a:p>
          <a:p>
            <a:pPr marL="0" indent="0">
              <a:buNone/>
            </a:pPr>
            <a:r>
              <a:rPr lang="en-US" sz="3200" dirty="0"/>
              <a:t>T: Can you tell me your ticket number please?</a:t>
            </a:r>
          </a:p>
          <a:p>
            <a:pPr marL="0" indent="0">
              <a:buNone/>
            </a:pPr>
            <a:r>
              <a:rPr lang="en-US" sz="3200" dirty="0"/>
              <a:t>C: Let me check: 823431</a:t>
            </a:r>
          </a:p>
          <a:p>
            <a:pPr marL="0" indent="0">
              <a:buNone/>
            </a:pPr>
            <a:r>
              <a:rPr lang="en-US" sz="3200" dirty="0"/>
              <a:t>T: OK, let me read back to you your details first: you are Mr. Mark Grey, address: 23 Park Hill. You are using Samsung 7 plus with Android. And you were unable to make airplane ticket booking through our booking application. Is that correct?</a:t>
            </a:r>
          </a:p>
          <a:p>
            <a:pPr marL="0" indent="0">
              <a:buNone/>
            </a:pPr>
            <a:r>
              <a:rPr lang="en-US" sz="3200" dirty="0"/>
              <a:t>C: Yes that’s right. I’d like to know what you have done so far about my issue.</a:t>
            </a:r>
          </a:p>
        </p:txBody>
      </p:sp>
    </p:spTree>
    <p:extLst>
      <p:ext uri="{BB962C8B-B14F-4D97-AF65-F5344CB8AC3E}">
        <p14:creationId xmlns:p14="http://schemas.microsoft.com/office/powerpoint/2010/main" val="2364210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a:gradFill>
            <a:gsLst>
              <a:gs pos="0">
                <a:schemeClr val="accent1">
                  <a:tint val="66000"/>
                  <a:satMod val="160000"/>
                </a:schemeClr>
              </a:gs>
              <a:gs pos="60000">
                <a:schemeClr val="accent1">
                  <a:tint val="44500"/>
                  <a:satMod val="160000"/>
                </a:schemeClr>
              </a:gs>
              <a:gs pos="100000">
                <a:schemeClr val="accent1">
                  <a:tint val="23500"/>
                  <a:satMod val="160000"/>
                </a:schemeClr>
              </a:gs>
            </a:gsLst>
            <a:lin ang="5400000" scaled="0"/>
          </a:gradFill>
        </p:spPr>
        <p:txBody>
          <a:bodyPr>
            <a:noAutofit/>
          </a:bodyPr>
          <a:lstStyle/>
          <a:p>
            <a:pPr marL="0" indent="0" algn="ctr">
              <a:buNone/>
            </a:pPr>
            <a:r>
              <a:rPr lang="en-US" sz="2900" b="1" dirty="0"/>
              <a:t>Situation 1 (continued)</a:t>
            </a:r>
            <a:endParaRPr lang="en-US" sz="2900" dirty="0"/>
          </a:p>
          <a:p>
            <a:pPr marL="0" indent="0">
              <a:buNone/>
            </a:pPr>
            <a:r>
              <a:rPr lang="en-US" sz="3100" dirty="0"/>
              <a:t>T: Well, we have checked your connection to the website and find no issue, your browser version is also current.</a:t>
            </a:r>
          </a:p>
          <a:p>
            <a:pPr marL="0" indent="0">
              <a:buNone/>
            </a:pPr>
            <a:r>
              <a:rPr lang="en-US" sz="3100" dirty="0"/>
              <a:t>C: This is getting ridiculous. I called your company 6 hours ago. I will need to travel tomorrow. What are you going to do about this?</a:t>
            </a:r>
          </a:p>
          <a:p>
            <a:pPr marL="0" indent="0">
              <a:buNone/>
            </a:pPr>
            <a:r>
              <a:rPr lang="en-US" sz="3100" dirty="0"/>
              <a:t>T: First, let me start by saying that I’m sorry this happened to you. I’m sure I’d be upset too if I were you. I’m going to do all that I can to help you. In fact, I already escalated your ticket to an on-site technician. He’s going to visit your house in the next 2 hours.</a:t>
            </a:r>
          </a:p>
          <a:p>
            <a:pPr marL="0" indent="0">
              <a:buNone/>
            </a:pPr>
            <a:r>
              <a:rPr lang="en-US" sz="3100" dirty="0"/>
              <a:t>C: OK, I’ll wait</a:t>
            </a:r>
          </a:p>
          <a:p>
            <a:pPr marL="0" indent="0">
              <a:buNone/>
            </a:pPr>
            <a:r>
              <a:rPr lang="en-US" sz="3100" dirty="0"/>
              <a:t>T: Please know that I’m going to personally monitor your issue and make sure that it’s taken care of. Is there anything else I can help you with?</a:t>
            </a:r>
          </a:p>
          <a:p>
            <a:pPr marL="0" indent="0">
              <a:buNone/>
            </a:pPr>
            <a:r>
              <a:rPr lang="en-US" sz="3100" dirty="0"/>
              <a:t>C: No, thanks. Goodbye</a:t>
            </a:r>
          </a:p>
          <a:p>
            <a:pPr marL="0" indent="0">
              <a:buNone/>
            </a:pPr>
            <a:r>
              <a:rPr lang="en-US" sz="3100" dirty="0"/>
              <a:t>T: Thank you for bringing this to our attention. Goodbye.</a:t>
            </a:r>
          </a:p>
        </p:txBody>
      </p:sp>
    </p:spTree>
    <p:extLst>
      <p:ext uri="{BB962C8B-B14F-4D97-AF65-F5344CB8AC3E}">
        <p14:creationId xmlns:p14="http://schemas.microsoft.com/office/powerpoint/2010/main" val="2203259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Freeform 36"/>
          <p:cNvSpPr/>
          <p:nvPr/>
        </p:nvSpPr>
        <p:spPr>
          <a:xfrm>
            <a:off x="5837401" y="0"/>
            <a:ext cx="1420650" cy="6858000"/>
          </a:xfrm>
          <a:custGeom>
            <a:avLst/>
            <a:gdLst>
              <a:gd name="connsiteX0" fmla="*/ 585977 w 1537687"/>
              <a:gd name="connsiteY0" fmla="*/ 0 h 6858000"/>
              <a:gd name="connsiteX1" fmla="*/ 1368880 w 1537687"/>
              <a:gd name="connsiteY1" fmla="*/ 0 h 6858000"/>
              <a:gd name="connsiteX2" fmla="*/ 1373883 w 1537687"/>
              <a:gd name="connsiteY2" fmla="*/ 18103 h 6858000"/>
              <a:gd name="connsiteX3" fmla="*/ 1513436 w 1537687"/>
              <a:gd name="connsiteY3" fmla="*/ 1774664 h 6858000"/>
              <a:gd name="connsiteX4" fmla="*/ 1242006 w 1537687"/>
              <a:gd name="connsiteY4" fmla="*/ 6609767 h 6858000"/>
              <a:gd name="connsiteX5" fmla="*/ 1305969 w 1537687"/>
              <a:gd name="connsiteY5" fmla="*/ 6858000 h 6858000"/>
              <a:gd name="connsiteX6" fmla="*/ 269403 w 1537687"/>
              <a:gd name="connsiteY6" fmla="*/ 6858000 h 6858000"/>
              <a:gd name="connsiteX7" fmla="*/ 264207 w 1537687"/>
              <a:gd name="connsiteY7" fmla="*/ 6846573 h 6858000"/>
              <a:gd name="connsiteX8" fmla="*/ 19853 w 1537687"/>
              <a:gd name="connsiteY8" fmla="*/ 4746914 h 6858000"/>
              <a:gd name="connsiteX9" fmla="*/ 874774 w 1537687"/>
              <a:gd name="connsiteY9" fmla="*/ 1021492 h 6858000"/>
              <a:gd name="connsiteX10" fmla="*/ 665204 w 1537687"/>
              <a:gd name="connsiteY10" fmla="*/ 157889 h 6858000"/>
              <a:gd name="connsiteX11" fmla="*/ 585977 w 153768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687" h="6858000">
                <a:moveTo>
                  <a:pt x="585977" y="0"/>
                </a:moveTo>
                <a:lnTo>
                  <a:pt x="1368880" y="0"/>
                </a:lnTo>
                <a:lnTo>
                  <a:pt x="1373883" y="18103"/>
                </a:lnTo>
                <a:cubicBezTo>
                  <a:pt x="1500291" y="517863"/>
                  <a:pt x="1580470" y="1121717"/>
                  <a:pt x="1513436" y="1774664"/>
                </a:cubicBezTo>
                <a:cubicBezTo>
                  <a:pt x="1345853" y="3407030"/>
                  <a:pt x="846406" y="4856808"/>
                  <a:pt x="1242006" y="6609767"/>
                </a:cubicBezTo>
                <a:lnTo>
                  <a:pt x="1305969" y="6858000"/>
                </a:lnTo>
                <a:lnTo>
                  <a:pt x="269403" y="6858000"/>
                </a:lnTo>
                <a:lnTo>
                  <a:pt x="264207" y="6846573"/>
                </a:lnTo>
                <a:cubicBezTo>
                  <a:pt x="133263" y="6541394"/>
                  <a:pt x="-63261" y="5876595"/>
                  <a:pt x="19853" y="4746914"/>
                </a:cubicBezTo>
                <a:cubicBezTo>
                  <a:pt x="140746" y="3103741"/>
                  <a:pt x="888263" y="2228077"/>
                  <a:pt x="874774" y="1021492"/>
                </a:cubicBezTo>
                <a:cubicBezTo>
                  <a:pt x="871402" y="719846"/>
                  <a:pt x="788164" y="427193"/>
                  <a:pt x="665204" y="157889"/>
                </a:cubicBezTo>
                <a:lnTo>
                  <a:pt x="585977" y="0"/>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6017266" y="0"/>
            <a:ext cx="961052" cy="2223249"/>
          </a:xfrm>
          <a:custGeom>
            <a:avLst/>
            <a:gdLst>
              <a:gd name="connsiteX0" fmla="*/ 0 w 961052"/>
              <a:gd name="connsiteY0" fmla="*/ 0 h 2223249"/>
              <a:gd name="connsiteX1" fmla="*/ 932141 w 961052"/>
              <a:gd name="connsiteY1" fmla="*/ 0 h 2223249"/>
              <a:gd name="connsiteX2" fmla="*/ 943375 w 961052"/>
              <a:gd name="connsiteY2" fmla="*/ 75956 h 2223249"/>
              <a:gd name="connsiteX3" fmla="*/ 937229 w 961052"/>
              <a:gd name="connsiteY3" fmla="*/ 794456 h 2223249"/>
              <a:gd name="connsiteX4" fmla="*/ 643773 w 961052"/>
              <a:gd name="connsiteY4" fmla="*/ 2162806 h 2223249"/>
              <a:gd name="connsiteX5" fmla="*/ 624925 w 961052"/>
              <a:gd name="connsiteY5" fmla="*/ 2223249 h 2223249"/>
              <a:gd name="connsiteX6" fmla="*/ 582163 w 961052"/>
              <a:gd name="connsiteY6" fmla="*/ 1954939 h 2223249"/>
              <a:gd name="connsiteX7" fmla="*/ 30729 w 961052"/>
              <a:gd name="connsiteY7" fmla="*/ 72032 h 2223249"/>
              <a:gd name="connsiteX8" fmla="*/ 0 w 961052"/>
              <a:gd name="connsiteY8" fmla="*/ 0 h 22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052" h="2223249">
                <a:moveTo>
                  <a:pt x="0" y="0"/>
                </a:moveTo>
                <a:lnTo>
                  <a:pt x="932141" y="0"/>
                </a:lnTo>
                <a:lnTo>
                  <a:pt x="943375" y="75956"/>
                </a:lnTo>
                <a:cubicBezTo>
                  <a:pt x="967053" y="290844"/>
                  <a:pt x="968799" y="530369"/>
                  <a:pt x="937229" y="794456"/>
                </a:cubicBezTo>
                <a:cubicBezTo>
                  <a:pt x="874089" y="1322631"/>
                  <a:pt x="764091" y="1765359"/>
                  <a:pt x="643773" y="2162806"/>
                </a:cubicBezTo>
                <a:lnTo>
                  <a:pt x="624925" y="2223249"/>
                </a:lnTo>
                <a:lnTo>
                  <a:pt x="582163" y="1954939"/>
                </a:lnTo>
                <a:cubicBezTo>
                  <a:pt x="460650" y="1299270"/>
                  <a:pt x="263338" y="637264"/>
                  <a:pt x="30729" y="72032"/>
                </a:cubicBezTo>
                <a:lnTo>
                  <a:pt x="0"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6129214" y="2223249"/>
            <a:ext cx="600221" cy="2682801"/>
          </a:xfrm>
          <a:custGeom>
            <a:avLst/>
            <a:gdLst>
              <a:gd name="connsiteX0" fmla="*/ 512978 w 600221"/>
              <a:gd name="connsiteY0" fmla="*/ 0 h 2682801"/>
              <a:gd name="connsiteX1" fmla="*/ 539551 w 600221"/>
              <a:gd name="connsiteY1" fmla="*/ 166732 h 2682801"/>
              <a:gd name="connsiteX2" fmla="*/ 334589 w 600221"/>
              <a:gd name="connsiteY2" fmla="*/ 2357349 h 2682801"/>
              <a:gd name="connsiteX3" fmla="*/ 205180 w 600221"/>
              <a:gd name="connsiteY3" fmla="*/ 2612139 h 2682801"/>
              <a:gd name="connsiteX4" fmla="*/ 174960 w 600221"/>
              <a:gd name="connsiteY4" fmla="*/ 2682801 h 2682801"/>
              <a:gd name="connsiteX5" fmla="*/ 155655 w 600221"/>
              <a:gd name="connsiteY5" fmla="*/ 2635634 h 2682801"/>
              <a:gd name="connsiteX6" fmla="*/ 13414 w 600221"/>
              <a:gd name="connsiteY6" fmla="*/ 1735389 h 2682801"/>
              <a:gd name="connsiteX7" fmla="*/ 470976 w 600221"/>
              <a:gd name="connsiteY7" fmla="*/ 134692 h 2682801"/>
              <a:gd name="connsiteX8" fmla="*/ 512978 w 600221"/>
              <a:gd name="connsiteY8" fmla="*/ 0 h 26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21" h="2682801">
                <a:moveTo>
                  <a:pt x="512978" y="0"/>
                </a:moveTo>
                <a:lnTo>
                  <a:pt x="539551" y="166732"/>
                </a:lnTo>
                <a:cubicBezTo>
                  <a:pt x="653985" y="1030412"/>
                  <a:pt x="617665" y="1842090"/>
                  <a:pt x="334589" y="2357349"/>
                </a:cubicBezTo>
                <a:cubicBezTo>
                  <a:pt x="287284" y="2443375"/>
                  <a:pt x="244265" y="2528374"/>
                  <a:pt x="205180" y="2612139"/>
                </a:cubicBezTo>
                <a:lnTo>
                  <a:pt x="174960" y="2682801"/>
                </a:lnTo>
                <a:lnTo>
                  <a:pt x="155655" y="2635634"/>
                </a:lnTo>
                <a:cubicBezTo>
                  <a:pt x="39333" y="2332209"/>
                  <a:pt x="-30930" y="2033786"/>
                  <a:pt x="13414" y="1735389"/>
                </a:cubicBezTo>
                <a:cubicBezTo>
                  <a:pt x="93235" y="1198274"/>
                  <a:pt x="286863" y="709894"/>
                  <a:pt x="470976" y="134692"/>
                </a:cubicBezTo>
                <a:lnTo>
                  <a:pt x="512978"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970893" y="4906049"/>
            <a:ext cx="1020610" cy="1951950"/>
          </a:xfrm>
          <a:custGeom>
            <a:avLst/>
            <a:gdLst>
              <a:gd name="connsiteX0" fmla="*/ 333281 w 1020610"/>
              <a:gd name="connsiteY0" fmla="*/ 0 h 1951950"/>
              <a:gd name="connsiteX1" fmla="*/ 388749 w 1020610"/>
              <a:gd name="connsiteY1" fmla="*/ 135528 h 1951950"/>
              <a:gd name="connsiteX2" fmla="*/ 1020610 w 1020610"/>
              <a:gd name="connsiteY2" fmla="*/ 1950741 h 1951950"/>
              <a:gd name="connsiteX3" fmla="*/ 1020610 w 1020610"/>
              <a:gd name="connsiteY3" fmla="*/ 1951950 h 1951950"/>
              <a:gd name="connsiteX4" fmla="*/ 32515 w 1020610"/>
              <a:gd name="connsiteY4" fmla="*/ 1951950 h 1951950"/>
              <a:gd name="connsiteX5" fmla="*/ 29320 w 1020610"/>
              <a:gd name="connsiteY5" fmla="*/ 1932141 h 1951950"/>
              <a:gd name="connsiteX6" fmla="*/ 257700 w 1020610"/>
              <a:gd name="connsiteY6" fmla="*/ 176721 h 1951950"/>
              <a:gd name="connsiteX7" fmla="*/ 333281 w 1020610"/>
              <a:gd name="connsiteY7" fmla="*/ 0 h 19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10" h="1951950">
                <a:moveTo>
                  <a:pt x="333281" y="0"/>
                </a:moveTo>
                <a:lnTo>
                  <a:pt x="388749" y="135528"/>
                </a:lnTo>
                <a:cubicBezTo>
                  <a:pt x="636259" y="708576"/>
                  <a:pt x="997498" y="1302710"/>
                  <a:pt x="1020610" y="1950741"/>
                </a:cubicBezTo>
                <a:lnTo>
                  <a:pt x="1020610" y="1951950"/>
                </a:lnTo>
                <a:lnTo>
                  <a:pt x="32515" y="1951950"/>
                </a:lnTo>
                <a:lnTo>
                  <a:pt x="29320" y="1932141"/>
                </a:lnTo>
                <a:cubicBezTo>
                  <a:pt x="-17956" y="1604064"/>
                  <a:pt x="-46126" y="957193"/>
                  <a:pt x="257700" y="176721"/>
                </a:cubicBezTo>
                <a:lnTo>
                  <a:pt x="333281"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433664" y="1960156"/>
            <a:ext cx="5077119" cy="3939540"/>
          </a:xfrm>
          <a:prstGeom prst="rect">
            <a:avLst/>
          </a:prstGeom>
          <a:noFill/>
        </p:spPr>
        <p:txBody>
          <a:bodyPr wrap="square" lIns="0" tIns="0" rIns="0" bIns="0" rtlCol="0">
            <a:spAutoFit/>
          </a:bodyPr>
          <a:lstStyle/>
          <a:p>
            <a:r>
              <a:rPr lang="en-US" sz="3200" dirty="0"/>
              <a:t>- Work in pairs</a:t>
            </a:r>
          </a:p>
          <a:p>
            <a:r>
              <a:rPr lang="en-US" sz="3200" dirty="0"/>
              <a:t>- Look at the following statements made by service agents</a:t>
            </a:r>
          </a:p>
          <a:p>
            <a:r>
              <a:rPr lang="en-US" sz="3200" dirty="0"/>
              <a:t>- Discuss which of the statements in the following situations is the best technical support practice and why</a:t>
            </a:r>
          </a:p>
        </p:txBody>
      </p:sp>
      <p:sp>
        <p:nvSpPr>
          <p:cNvPr id="39" name="Rectangle 38"/>
          <p:cNvSpPr/>
          <p:nvPr/>
        </p:nvSpPr>
        <p:spPr>
          <a:xfrm>
            <a:off x="6029286" y="-23290"/>
            <a:ext cx="5450399" cy="6776792"/>
          </a:xfrm>
          <a:prstGeom prst="rect">
            <a:avLst/>
          </a:prstGeom>
          <a:gradFill flip="none" rotWithShape="1">
            <a:gsLst>
              <a:gs pos="0">
                <a:schemeClr val="bg1">
                  <a:alpha val="7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A2A670-4772-4504-9A86-BE460BACA39F}"/>
              </a:ext>
            </a:extLst>
          </p:cNvPr>
          <p:cNvSpPr/>
          <p:nvPr/>
        </p:nvSpPr>
        <p:spPr>
          <a:xfrm>
            <a:off x="238593" y="561926"/>
            <a:ext cx="6023149" cy="1231106"/>
          </a:xfrm>
          <a:prstGeom prst="rect">
            <a:avLst/>
          </a:prstGeom>
        </p:spPr>
        <p:txBody>
          <a:bodyPr wrap="square" lIns="0" tIns="0" rIns="0" bIns="0">
            <a:spAutoFit/>
          </a:bodyPr>
          <a:lstStyle/>
          <a:p>
            <a:pPr lvl="0" algn="ctr">
              <a:defRPr/>
            </a:pPr>
            <a:r>
              <a:rPr lang="en-US" sz="4000" b="1" dirty="0"/>
              <a:t>Activity 6: Dos and </a:t>
            </a:r>
            <a:r>
              <a:rPr lang="vi-VN" sz="4000" b="1" dirty="0"/>
              <a:t>D</a:t>
            </a:r>
            <a:r>
              <a:rPr lang="en-US" sz="4000" b="1" dirty="0" err="1"/>
              <a:t>on’ts</a:t>
            </a:r>
            <a:r>
              <a:rPr lang="en-US" sz="4000" b="1" dirty="0"/>
              <a:t> of technical support </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cs typeface="Segoe UI" panose="020B0502040204020203" pitchFamily="34" charset="0"/>
            </a:endParaRP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258051" y="1685209"/>
            <a:ext cx="4933949" cy="258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947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1792" y="-79654"/>
            <a:ext cx="11570208" cy="7017306"/>
          </a:xfrm>
          <a:prstGeom prst="rect">
            <a:avLst/>
          </a:prstGeom>
        </p:spPr>
        <p:txBody>
          <a:bodyPr wrap="square">
            <a:spAutoFit/>
          </a:bodyPr>
          <a:lstStyle/>
          <a:p>
            <a:pPr algn="ctr"/>
            <a:r>
              <a:rPr lang="en-US" sz="3000" b="1" dirty="0"/>
              <a:t>The technical support survey</a:t>
            </a:r>
            <a:endParaRPr lang="en-US" sz="3000" dirty="0"/>
          </a:p>
          <a:p>
            <a:r>
              <a:rPr lang="en-US" sz="3000" b="1" i="1" dirty="0"/>
              <a:t>1. Greeting the customer</a:t>
            </a:r>
            <a:endParaRPr lang="en-US" sz="3000" b="1" dirty="0"/>
          </a:p>
          <a:p>
            <a:r>
              <a:rPr lang="en-US" sz="3000" dirty="0"/>
              <a:t>a. Hello, technical support. This is John from Apex, can I help you?</a:t>
            </a:r>
          </a:p>
          <a:p>
            <a:r>
              <a:rPr lang="en-US" sz="3000" dirty="0"/>
              <a:t>b. Hello, tech support here.</a:t>
            </a:r>
          </a:p>
          <a:p>
            <a:r>
              <a:rPr lang="en-US" sz="3000" dirty="0"/>
              <a:t>c. Hello, this is Milestone, the leading IT support provider in US. Our goal is to provide you with the best customer service experience. I’m John Bolton, your service agent. How can I provide you with excellent service today?</a:t>
            </a:r>
          </a:p>
          <a:p>
            <a:r>
              <a:rPr lang="en-US" sz="3000" b="1" i="1" dirty="0"/>
              <a:t>2. Refusing a customer’s request:</a:t>
            </a:r>
            <a:endParaRPr lang="en-US" sz="3000" b="1" dirty="0"/>
          </a:p>
          <a:p>
            <a:r>
              <a:rPr lang="en-US" sz="3000" dirty="0"/>
              <a:t>a. I’m sorry but I’m going to have to say no to that.</a:t>
            </a:r>
          </a:p>
          <a:p>
            <a:r>
              <a:rPr lang="en-US" sz="3000" dirty="0"/>
              <a:t>b. As much as I’d like to help, I’m afraid that’s not possible. However, we can arrange for a technician to help you properly configure it.</a:t>
            </a:r>
          </a:p>
          <a:p>
            <a:r>
              <a:rPr lang="en-US" sz="3000" dirty="0"/>
              <a:t>c. I’m sorry for what happened to you but according to our policy, we can’t do that. You can refer to our customer service handbook for more information.</a:t>
            </a:r>
          </a:p>
        </p:txBody>
      </p:sp>
      <p:sp>
        <p:nvSpPr>
          <p:cNvPr id="3" name="TextBox 2"/>
          <p:cNvSpPr txBox="1"/>
          <p:nvPr/>
        </p:nvSpPr>
        <p:spPr>
          <a:xfrm>
            <a:off x="687459" y="853440"/>
            <a:ext cx="377026" cy="553998"/>
          </a:xfrm>
          <a:prstGeom prst="rect">
            <a:avLst/>
          </a:prstGeom>
          <a:solidFill>
            <a:schemeClr val="bg1"/>
          </a:solidFill>
        </p:spPr>
        <p:txBody>
          <a:bodyPr wrap="none" rtlCol="0">
            <a:spAutoFit/>
          </a:bodyPr>
          <a:lstStyle/>
          <a:p>
            <a:r>
              <a:rPr lang="en-US" sz="3000" dirty="0">
                <a:solidFill>
                  <a:srgbClr val="FF0000"/>
                </a:solidFill>
              </a:rPr>
              <a:t>√</a:t>
            </a:r>
          </a:p>
        </p:txBody>
      </p:sp>
      <p:sp>
        <p:nvSpPr>
          <p:cNvPr id="4" name="TextBox 3"/>
          <p:cNvSpPr txBox="1"/>
          <p:nvPr/>
        </p:nvSpPr>
        <p:spPr>
          <a:xfrm>
            <a:off x="655590" y="4492752"/>
            <a:ext cx="377026" cy="553998"/>
          </a:xfrm>
          <a:prstGeom prst="rect">
            <a:avLst/>
          </a:prstGeom>
          <a:solidFill>
            <a:schemeClr val="bg1"/>
          </a:solidFill>
        </p:spPr>
        <p:txBody>
          <a:bodyPr wrap="none" rtlCol="0">
            <a:spAutoFit/>
          </a:bodyPr>
          <a:lstStyle/>
          <a:p>
            <a:r>
              <a:rPr lang="en-US" sz="3000" dirty="0">
                <a:solidFill>
                  <a:srgbClr val="FF0000"/>
                </a:solidFill>
              </a:rPr>
              <a:t>√</a:t>
            </a:r>
          </a:p>
        </p:txBody>
      </p:sp>
    </p:spTree>
    <p:extLst>
      <p:ext uri="{BB962C8B-B14F-4D97-AF65-F5344CB8AC3E}">
        <p14:creationId xmlns:p14="http://schemas.microsoft.com/office/powerpoint/2010/main" val="23403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1792" y="-79654"/>
            <a:ext cx="11570208" cy="5216813"/>
          </a:xfrm>
          <a:prstGeom prst="rect">
            <a:avLst/>
          </a:prstGeom>
        </p:spPr>
        <p:txBody>
          <a:bodyPr wrap="square">
            <a:spAutoFit/>
          </a:bodyPr>
          <a:lstStyle/>
          <a:p>
            <a:pPr algn="ctr"/>
            <a:r>
              <a:rPr lang="en-US" sz="3700" b="1" dirty="0"/>
              <a:t>The technical support survey</a:t>
            </a:r>
            <a:endParaRPr lang="en-US" sz="3700" dirty="0"/>
          </a:p>
          <a:p>
            <a:r>
              <a:rPr lang="en-US" sz="3700" b="1" i="1" dirty="0"/>
              <a:t>3. Dealing with an upset customer:</a:t>
            </a:r>
            <a:endParaRPr lang="en-US" sz="3700" b="1" dirty="0"/>
          </a:p>
          <a:p>
            <a:r>
              <a:rPr lang="en-US" sz="3700" dirty="0"/>
              <a:t>a. I’m sorry that you have had to go through that.</a:t>
            </a:r>
          </a:p>
          <a:p>
            <a:r>
              <a:rPr lang="en-US" sz="3700" dirty="0"/>
              <a:t>b. I’m sorry but I fail to see how this is our fault.</a:t>
            </a:r>
          </a:p>
          <a:p>
            <a:r>
              <a:rPr lang="en-US" sz="3700" dirty="0"/>
              <a:t>c. I’m afraid I don’t have time to deal with that right now.</a:t>
            </a:r>
          </a:p>
          <a:p>
            <a:r>
              <a:rPr lang="en-US" sz="3700" b="1" i="1" dirty="0"/>
              <a:t>4. Handling a customer’s question that you can’t answer </a:t>
            </a:r>
            <a:endParaRPr lang="en-US" sz="3700" b="1" dirty="0"/>
          </a:p>
          <a:p>
            <a:r>
              <a:rPr lang="en-US" sz="3700" dirty="0"/>
              <a:t>a. I’m sorry I have only worked here for 2 weeks.</a:t>
            </a:r>
          </a:p>
          <a:p>
            <a:r>
              <a:rPr lang="en-US" sz="3700" dirty="0"/>
              <a:t>b. If I recall correctly our software is compatible with </a:t>
            </a:r>
            <a:r>
              <a:rPr lang="en-US" sz="3700" dirty="0" err="1"/>
              <a:t>iOS</a:t>
            </a:r>
            <a:r>
              <a:rPr lang="en-US" sz="3700" dirty="0"/>
              <a:t>.</a:t>
            </a:r>
          </a:p>
          <a:p>
            <a:r>
              <a:rPr lang="en-US" sz="3700" dirty="0"/>
              <a:t>c. Let me check our database and answer that for you later.</a:t>
            </a:r>
          </a:p>
        </p:txBody>
      </p:sp>
      <p:sp>
        <p:nvSpPr>
          <p:cNvPr id="3" name="TextBox 2"/>
          <p:cNvSpPr txBox="1"/>
          <p:nvPr/>
        </p:nvSpPr>
        <p:spPr>
          <a:xfrm>
            <a:off x="687459" y="1130439"/>
            <a:ext cx="377026" cy="553998"/>
          </a:xfrm>
          <a:prstGeom prst="rect">
            <a:avLst/>
          </a:prstGeom>
          <a:solidFill>
            <a:schemeClr val="bg1"/>
          </a:solidFill>
        </p:spPr>
        <p:txBody>
          <a:bodyPr wrap="none" rtlCol="0">
            <a:spAutoFit/>
          </a:bodyPr>
          <a:lstStyle/>
          <a:p>
            <a:r>
              <a:rPr lang="en-US" sz="3000" dirty="0">
                <a:solidFill>
                  <a:srgbClr val="FF0000"/>
                </a:solidFill>
              </a:rPr>
              <a:t>√</a:t>
            </a:r>
          </a:p>
        </p:txBody>
      </p:sp>
      <p:sp>
        <p:nvSpPr>
          <p:cNvPr id="4" name="TextBox 3"/>
          <p:cNvSpPr txBox="1"/>
          <p:nvPr/>
        </p:nvSpPr>
        <p:spPr>
          <a:xfrm>
            <a:off x="687459" y="4583161"/>
            <a:ext cx="377026" cy="553998"/>
          </a:xfrm>
          <a:prstGeom prst="rect">
            <a:avLst/>
          </a:prstGeom>
          <a:solidFill>
            <a:schemeClr val="bg1"/>
          </a:solidFill>
        </p:spPr>
        <p:txBody>
          <a:bodyPr wrap="none" rtlCol="0">
            <a:spAutoFit/>
          </a:bodyPr>
          <a:lstStyle/>
          <a:p>
            <a:r>
              <a:rPr lang="en-US" sz="3000" dirty="0">
                <a:solidFill>
                  <a:srgbClr val="FF0000"/>
                </a:solidFill>
              </a:rPr>
              <a:t>√</a:t>
            </a:r>
          </a:p>
        </p:txBody>
      </p:sp>
    </p:spTree>
    <p:extLst>
      <p:ext uri="{BB962C8B-B14F-4D97-AF65-F5344CB8AC3E}">
        <p14:creationId xmlns:p14="http://schemas.microsoft.com/office/powerpoint/2010/main" val="267264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1792" y="-79654"/>
            <a:ext cx="11570208" cy="7201972"/>
          </a:xfrm>
          <a:prstGeom prst="rect">
            <a:avLst/>
          </a:prstGeom>
        </p:spPr>
        <p:txBody>
          <a:bodyPr wrap="square">
            <a:spAutoFit/>
          </a:bodyPr>
          <a:lstStyle/>
          <a:p>
            <a:pPr algn="ctr"/>
            <a:r>
              <a:rPr lang="en-US" sz="3300" b="1" dirty="0"/>
              <a:t>The technical support survey</a:t>
            </a:r>
            <a:endParaRPr lang="en-US" sz="3300" dirty="0"/>
          </a:p>
          <a:p>
            <a:r>
              <a:rPr lang="en-US" sz="3300" b="1" i="1" dirty="0"/>
              <a:t>5. Responding to a customer’s criticism of the company’s product on an online forum</a:t>
            </a:r>
            <a:endParaRPr lang="en-US" sz="3300" b="1" dirty="0"/>
          </a:p>
          <a:p>
            <a:r>
              <a:rPr lang="en-US" sz="3300" dirty="0"/>
              <a:t>a. I’m sorry but why would you think that?</a:t>
            </a:r>
          </a:p>
          <a:p>
            <a:r>
              <a:rPr lang="en-US" sz="3300" dirty="0"/>
              <a:t>b. May I ask why you feel that way?</a:t>
            </a:r>
          </a:p>
          <a:p>
            <a:r>
              <a:rPr lang="en-US" sz="3300" dirty="0"/>
              <a:t>c. Your opinion doesn’t really matter because we have thousands of satisfied customers. </a:t>
            </a:r>
          </a:p>
          <a:p>
            <a:r>
              <a:rPr lang="en-US" sz="3300" b="1" i="1" dirty="0"/>
              <a:t>6. Responding to a bug that a customer found in your product and reported to you</a:t>
            </a:r>
            <a:endParaRPr lang="en-US" sz="3300" b="1" dirty="0"/>
          </a:p>
          <a:p>
            <a:r>
              <a:rPr lang="en-US" sz="3300" dirty="0"/>
              <a:t>a. Thank you but our team has already identified the bug and is working on it.</a:t>
            </a:r>
          </a:p>
          <a:p>
            <a:r>
              <a:rPr lang="en-US" sz="3300" dirty="0"/>
              <a:t>b. No response is required.</a:t>
            </a:r>
          </a:p>
          <a:p>
            <a:r>
              <a:rPr lang="en-US" sz="3300" dirty="0"/>
              <a:t>c. Thank you for bringing this to our attention, we appreciate it.</a:t>
            </a:r>
          </a:p>
          <a:p>
            <a:endParaRPr lang="en-US" sz="3300" dirty="0"/>
          </a:p>
        </p:txBody>
      </p:sp>
      <p:sp>
        <p:nvSpPr>
          <p:cNvPr id="3" name="TextBox 2"/>
          <p:cNvSpPr txBox="1"/>
          <p:nvPr/>
        </p:nvSpPr>
        <p:spPr>
          <a:xfrm>
            <a:off x="687459" y="1998012"/>
            <a:ext cx="377026" cy="553998"/>
          </a:xfrm>
          <a:prstGeom prst="rect">
            <a:avLst/>
          </a:prstGeom>
          <a:solidFill>
            <a:schemeClr val="bg1"/>
          </a:solidFill>
        </p:spPr>
        <p:txBody>
          <a:bodyPr wrap="none" rtlCol="0">
            <a:spAutoFit/>
          </a:bodyPr>
          <a:lstStyle/>
          <a:p>
            <a:r>
              <a:rPr lang="en-US" sz="3000" dirty="0">
                <a:solidFill>
                  <a:srgbClr val="FF0000"/>
                </a:solidFill>
              </a:rPr>
              <a:t>√</a:t>
            </a:r>
          </a:p>
        </p:txBody>
      </p:sp>
      <p:sp>
        <p:nvSpPr>
          <p:cNvPr id="4" name="TextBox 3"/>
          <p:cNvSpPr txBox="1"/>
          <p:nvPr/>
        </p:nvSpPr>
        <p:spPr>
          <a:xfrm>
            <a:off x="687459" y="6013042"/>
            <a:ext cx="377026" cy="553998"/>
          </a:xfrm>
          <a:prstGeom prst="rect">
            <a:avLst/>
          </a:prstGeom>
          <a:solidFill>
            <a:schemeClr val="bg1"/>
          </a:solidFill>
        </p:spPr>
        <p:txBody>
          <a:bodyPr wrap="none" rtlCol="0">
            <a:spAutoFit/>
          </a:bodyPr>
          <a:lstStyle/>
          <a:p>
            <a:r>
              <a:rPr lang="en-US" sz="3000" dirty="0">
                <a:solidFill>
                  <a:srgbClr val="FF0000"/>
                </a:solidFill>
              </a:rPr>
              <a:t>√</a:t>
            </a:r>
          </a:p>
        </p:txBody>
      </p:sp>
    </p:spTree>
    <p:extLst>
      <p:ext uri="{BB962C8B-B14F-4D97-AF65-F5344CB8AC3E}">
        <p14:creationId xmlns:p14="http://schemas.microsoft.com/office/powerpoint/2010/main" val="29529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536029" y="1718441"/>
            <a:ext cx="11042582" cy="3170099"/>
          </a:xfrm>
          <a:prstGeom prst="rect">
            <a:avLst/>
          </a:prstGeom>
          <a:noFill/>
        </p:spPr>
        <p:txBody>
          <a:bodyPr wrap="square" rtlCol="0">
            <a:spAutoFit/>
          </a:bodyPr>
          <a:lstStyle/>
          <a:p>
            <a:r>
              <a:rPr lang="en-US" sz="4000" b="1" i="1" dirty="0">
                <a:latin typeface="Tw Cen MT" panose="020B0602020104020603" pitchFamily="34" charset="77"/>
              </a:rPr>
              <a:t>1. Fill in the gaps with suitable word</a:t>
            </a:r>
          </a:p>
          <a:p>
            <a:endParaRPr lang="en-US" sz="4000" dirty="0">
              <a:latin typeface="Tw Cen MT" panose="020B0602020104020603" pitchFamily="34" charset="77"/>
            </a:endParaRPr>
          </a:p>
          <a:p>
            <a:r>
              <a:rPr lang="en-US" sz="4000" dirty="0">
                <a:latin typeface="Tw Cen MT" panose="020B0602020104020603" pitchFamily="34" charset="77"/>
              </a:rPr>
              <a:t>You should show </a:t>
            </a:r>
            <a:r>
              <a:rPr lang="en-US" sz="4000" b="1" dirty="0">
                <a:latin typeface="Tw Cen MT" panose="020B0602020104020603" pitchFamily="34" charset="77"/>
              </a:rPr>
              <a:t>e</a:t>
            </a:r>
            <a:r>
              <a:rPr lang="en-US" sz="4000" dirty="0">
                <a:latin typeface="Tw Cen MT" panose="020B0602020104020603" pitchFamily="34" charset="77"/>
              </a:rPr>
              <a:t>_ _ _ _ _ _ when handling a customer’s complaint by saying things like “I would be upset too if I were you”.</a:t>
            </a:r>
          </a:p>
        </p:txBody>
      </p:sp>
      <p:sp>
        <p:nvSpPr>
          <p:cNvPr id="5" name="Rounded Rectangle 4">
            <a:extLst>
              <a:ext uri="{FF2B5EF4-FFF2-40B4-BE49-F238E27FC236}">
                <a16:creationId xmlns:a16="http://schemas.microsoft.com/office/drawing/2014/main" id="{1A5F9191-A8AF-F74B-B992-EA79EE63D7FE}"/>
              </a:ext>
            </a:extLst>
          </p:cNvPr>
          <p:cNvSpPr/>
          <p:nvPr/>
        </p:nvSpPr>
        <p:spPr>
          <a:xfrm>
            <a:off x="3957145" y="2979402"/>
            <a:ext cx="2522483" cy="6481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Tw Cen MT" panose="020B0602020104020603" pitchFamily="34" charset="77"/>
              </a:rPr>
              <a:t>empathy</a:t>
            </a:r>
          </a:p>
        </p:txBody>
      </p:sp>
    </p:spTree>
    <p:extLst>
      <p:ext uri="{BB962C8B-B14F-4D97-AF65-F5344CB8AC3E}">
        <p14:creationId xmlns:p14="http://schemas.microsoft.com/office/powerpoint/2010/main" val="361114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1792" y="-79654"/>
            <a:ext cx="11570208" cy="6370975"/>
          </a:xfrm>
          <a:prstGeom prst="rect">
            <a:avLst/>
          </a:prstGeom>
        </p:spPr>
        <p:txBody>
          <a:bodyPr wrap="square">
            <a:spAutoFit/>
          </a:bodyPr>
          <a:lstStyle/>
          <a:p>
            <a:pPr algn="ctr"/>
            <a:r>
              <a:rPr lang="en-US" sz="3400" b="1" dirty="0"/>
              <a:t>The technical support survey</a:t>
            </a:r>
            <a:endParaRPr lang="en-US" sz="3400" dirty="0"/>
          </a:p>
          <a:p>
            <a:r>
              <a:rPr lang="en-US" sz="3400" b="1" i="1" dirty="0"/>
              <a:t>7. Responding to a request to a new feature that is unreasonable</a:t>
            </a:r>
            <a:endParaRPr lang="en-US" sz="3400" b="1" dirty="0"/>
          </a:p>
          <a:p>
            <a:r>
              <a:rPr lang="en-US" sz="3400" dirty="0"/>
              <a:t>a. I’m sorry but we are not going to do that.</a:t>
            </a:r>
          </a:p>
          <a:p>
            <a:r>
              <a:rPr lang="en-US" sz="3400" dirty="0"/>
              <a:t>b. I understand why you’d want that but it is just unfeasible for now.</a:t>
            </a:r>
          </a:p>
          <a:p>
            <a:r>
              <a:rPr lang="en-US" sz="3400" dirty="0"/>
              <a:t>c. I’m afraid the feature that you requested is unreasonable.</a:t>
            </a:r>
          </a:p>
          <a:p>
            <a:r>
              <a:rPr lang="en-US" sz="3400" b="1" i="1" dirty="0"/>
              <a:t>8. Taking over someone from your team in a live chat thread</a:t>
            </a:r>
            <a:endParaRPr lang="en-US" sz="3400" b="1" dirty="0"/>
          </a:p>
          <a:p>
            <a:r>
              <a:rPr lang="en-US" sz="3400" dirty="0"/>
              <a:t>a. Can you summarize the main points of the conversation so far?</a:t>
            </a:r>
          </a:p>
          <a:p>
            <a:r>
              <a:rPr lang="en-US" sz="3400" dirty="0"/>
              <a:t>b. I’ve read through the conversation so far.</a:t>
            </a:r>
          </a:p>
          <a:p>
            <a:r>
              <a:rPr lang="en-US" sz="3400" dirty="0"/>
              <a:t>c. Can you explain your problem again for me please?</a:t>
            </a:r>
          </a:p>
        </p:txBody>
      </p:sp>
      <p:sp>
        <p:nvSpPr>
          <p:cNvPr id="3" name="TextBox 2"/>
          <p:cNvSpPr txBox="1"/>
          <p:nvPr/>
        </p:nvSpPr>
        <p:spPr>
          <a:xfrm>
            <a:off x="687459" y="1998012"/>
            <a:ext cx="377026" cy="553998"/>
          </a:xfrm>
          <a:prstGeom prst="rect">
            <a:avLst/>
          </a:prstGeom>
          <a:solidFill>
            <a:schemeClr val="bg1"/>
          </a:solidFill>
        </p:spPr>
        <p:txBody>
          <a:bodyPr wrap="none" rtlCol="0">
            <a:spAutoFit/>
          </a:bodyPr>
          <a:lstStyle/>
          <a:p>
            <a:r>
              <a:rPr lang="en-US" sz="3000" dirty="0">
                <a:solidFill>
                  <a:srgbClr val="FF0000"/>
                </a:solidFill>
              </a:rPr>
              <a:t>√</a:t>
            </a:r>
          </a:p>
        </p:txBody>
      </p:sp>
      <p:sp>
        <p:nvSpPr>
          <p:cNvPr id="4" name="TextBox 3"/>
          <p:cNvSpPr txBox="1"/>
          <p:nvPr/>
        </p:nvSpPr>
        <p:spPr>
          <a:xfrm>
            <a:off x="687459" y="5182045"/>
            <a:ext cx="377026" cy="553998"/>
          </a:xfrm>
          <a:prstGeom prst="rect">
            <a:avLst/>
          </a:prstGeom>
          <a:solidFill>
            <a:schemeClr val="bg1"/>
          </a:solidFill>
        </p:spPr>
        <p:txBody>
          <a:bodyPr wrap="none" rtlCol="0">
            <a:spAutoFit/>
          </a:bodyPr>
          <a:lstStyle/>
          <a:p>
            <a:r>
              <a:rPr lang="en-US" sz="3000" dirty="0">
                <a:solidFill>
                  <a:srgbClr val="FF0000"/>
                </a:solidFill>
              </a:rPr>
              <a:t>√</a:t>
            </a:r>
          </a:p>
        </p:txBody>
      </p:sp>
    </p:spTree>
    <p:extLst>
      <p:ext uri="{BB962C8B-B14F-4D97-AF65-F5344CB8AC3E}">
        <p14:creationId xmlns:p14="http://schemas.microsoft.com/office/powerpoint/2010/main" val="250002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1F3112B-66AE-A24C-B43E-629D4847CA3E}"/>
              </a:ext>
            </a:extLst>
          </p:cNvPr>
          <p:cNvGraphicFramePr>
            <a:graphicFrameLocks noGrp="1"/>
          </p:cNvGraphicFramePr>
          <p:nvPr>
            <p:extLst>
              <p:ext uri="{D42A27DB-BD31-4B8C-83A1-F6EECF244321}">
                <p14:modId xmlns:p14="http://schemas.microsoft.com/office/powerpoint/2010/main" val="2227703144"/>
              </p:ext>
            </p:extLst>
          </p:nvPr>
        </p:nvGraphicFramePr>
        <p:xfrm>
          <a:off x="175846" y="719665"/>
          <a:ext cx="12016154" cy="5892150"/>
        </p:xfrm>
        <a:graphic>
          <a:graphicData uri="http://schemas.openxmlformats.org/drawingml/2006/table">
            <a:tbl>
              <a:tblPr firstRow="1" bandRow="1">
                <a:tableStyleId>{5940675A-B579-460E-94D1-54222C63F5DA}</a:tableStyleId>
              </a:tblPr>
              <a:tblGrid>
                <a:gridCol w="6008077">
                  <a:extLst>
                    <a:ext uri="{9D8B030D-6E8A-4147-A177-3AD203B41FA5}">
                      <a16:colId xmlns:a16="http://schemas.microsoft.com/office/drawing/2014/main" val="275734473"/>
                    </a:ext>
                  </a:extLst>
                </a:gridCol>
                <a:gridCol w="6008077">
                  <a:extLst>
                    <a:ext uri="{9D8B030D-6E8A-4147-A177-3AD203B41FA5}">
                      <a16:colId xmlns:a16="http://schemas.microsoft.com/office/drawing/2014/main" val="2976170653"/>
                    </a:ext>
                  </a:extLst>
                </a:gridCol>
              </a:tblGrid>
              <a:tr h="982025">
                <a:tc>
                  <a:txBody>
                    <a:bodyPr/>
                    <a:lstStyle/>
                    <a:p>
                      <a:endParaRPr lang="en-US" dirty="0"/>
                    </a:p>
                  </a:txBody>
                  <a:tcPr/>
                </a:tc>
                <a:tc>
                  <a:txBody>
                    <a:bodyPr/>
                    <a:lstStyle/>
                    <a:p>
                      <a:endParaRPr lang="en-US"/>
                    </a:p>
                  </a:txBody>
                  <a:tcPr/>
                </a:tc>
                <a:extLst>
                  <a:ext uri="{0D108BD9-81ED-4DB2-BD59-A6C34878D82A}">
                    <a16:rowId xmlns:a16="http://schemas.microsoft.com/office/drawing/2014/main" val="3000871408"/>
                  </a:ext>
                </a:extLst>
              </a:tr>
              <a:tr h="982025">
                <a:tc>
                  <a:txBody>
                    <a:bodyPr/>
                    <a:lstStyle/>
                    <a:p>
                      <a:endParaRPr lang="en-US"/>
                    </a:p>
                  </a:txBody>
                  <a:tcPr/>
                </a:tc>
                <a:tc>
                  <a:txBody>
                    <a:bodyPr/>
                    <a:lstStyle/>
                    <a:p>
                      <a:endParaRPr lang="en-US"/>
                    </a:p>
                  </a:txBody>
                  <a:tcPr/>
                </a:tc>
                <a:extLst>
                  <a:ext uri="{0D108BD9-81ED-4DB2-BD59-A6C34878D82A}">
                    <a16:rowId xmlns:a16="http://schemas.microsoft.com/office/drawing/2014/main" val="467070498"/>
                  </a:ext>
                </a:extLst>
              </a:tr>
              <a:tr h="982025">
                <a:tc>
                  <a:txBody>
                    <a:bodyPr/>
                    <a:lstStyle/>
                    <a:p>
                      <a:endParaRPr lang="en-US"/>
                    </a:p>
                  </a:txBody>
                  <a:tcPr/>
                </a:tc>
                <a:tc>
                  <a:txBody>
                    <a:bodyPr/>
                    <a:lstStyle/>
                    <a:p>
                      <a:endParaRPr lang="en-US"/>
                    </a:p>
                  </a:txBody>
                  <a:tcPr/>
                </a:tc>
                <a:extLst>
                  <a:ext uri="{0D108BD9-81ED-4DB2-BD59-A6C34878D82A}">
                    <a16:rowId xmlns:a16="http://schemas.microsoft.com/office/drawing/2014/main" val="2256910449"/>
                  </a:ext>
                </a:extLst>
              </a:tr>
              <a:tr h="982025">
                <a:tc>
                  <a:txBody>
                    <a:bodyPr/>
                    <a:lstStyle/>
                    <a:p>
                      <a:endParaRPr lang="en-US"/>
                    </a:p>
                  </a:txBody>
                  <a:tcPr/>
                </a:tc>
                <a:tc>
                  <a:txBody>
                    <a:bodyPr/>
                    <a:lstStyle/>
                    <a:p>
                      <a:endParaRPr lang="en-US"/>
                    </a:p>
                  </a:txBody>
                  <a:tcPr/>
                </a:tc>
                <a:extLst>
                  <a:ext uri="{0D108BD9-81ED-4DB2-BD59-A6C34878D82A}">
                    <a16:rowId xmlns:a16="http://schemas.microsoft.com/office/drawing/2014/main" val="3855507276"/>
                  </a:ext>
                </a:extLst>
              </a:tr>
              <a:tr h="982025">
                <a:tc>
                  <a:txBody>
                    <a:bodyPr/>
                    <a:lstStyle/>
                    <a:p>
                      <a:endParaRPr lang="en-US"/>
                    </a:p>
                  </a:txBody>
                  <a:tcPr/>
                </a:tc>
                <a:tc>
                  <a:txBody>
                    <a:bodyPr/>
                    <a:lstStyle/>
                    <a:p>
                      <a:endParaRPr lang="en-US"/>
                    </a:p>
                  </a:txBody>
                  <a:tcPr/>
                </a:tc>
                <a:extLst>
                  <a:ext uri="{0D108BD9-81ED-4DB2-BD59-A6C34878D82A}">
                    <a16:rowId xmlns:a16="http://schemas.microsoft.com/office/drawing/2014/main" val="3608389967"/>
                  </a:ext>
                </a:extLst>
              </a:tr>
              <a:tr h="982025">
                <a:tc>
                  <a:txBody>
                    <a:bodyPr/>
                    <a:lstStyle/>
                    <a:p>
                      <a:endParaRPr lang="en-US"/>
                    </a:p>
                  </a:txBody>
                  <a:tcPr/>
                </a:tc>
                <a:tc>
                  <a:txBody>
                    <a:bodyPr/>
                    <a:lstStyle/>
                    <a:p>
                      <a:endParaRPr lang="en-US" dirty="0"/>
                    </a:p>
                  </a:txBody>
                  <a:tcPr/>
                </a:tc>
                <a:extLst>
                  <a:ext uri="{0D108BD9-81ED-4DB2-BD59-A6C34878D82A}">
                    <a16:rowId xmlns:a16="http://schemas.microsoft.com/office/drawing/2014/main" val="212798593"/>
                  </a:ext>
                </a:extLst>
              </a:tr>
            </a:tbl>
          </a:graphicData>
        </a:graphic>
      </p:graphicFrame>
    </p:spTree>
    <p:extLst>
      <p:ext uri="{BB962C8B-B14F-4D97-AF65-F5344CB8AC3E}">
        <p14:creationId xmlns:p14="http://schemas.microsoft.com/office/powerpoint/2010/main" val="30234612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368" y="1"/>
            <a:ext cx="7440168" cy="621792"/>
          </a:xfrm>
        </p:spPr>
        <p:txBody>
          <a:bodyPr>
            <a:normAutofit/>
          </a:bodyPr>
          <a:lstStyle/>
          <a:p>
            <a:pPr algn="ctr"/>
            <a:r>
              <a:rPr lang="en-US" sz="3400" b="1" i="1" dirty="0"/>
              <a:t>Follow-up activity</a:t>
            </a:r>
            <a:endParaRPr lang="en-US" sz="3400"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3845670400"/>
              </p:ext>
            </p:extLst>
          </p:nvPr>
        </p:nvGraphicFramePr>
        <p:xfrm>
          <a:off x="0" y="597424"/>
          <a:ext cx="6278880" cy="5991845"/>
        </p:xfrm>
        <a:graphic>
          <a:graphicData uri="http://schemas.openxmlformats.org/drawingml/2006/table">
            <a:tbl>
              <a:tblPr firstRow="1" bandRow="1">
                <a:tableStyleId>{5C22544A-7EE6-4342-B048-85BDC9FD1C3A}</a:tableStyleId>
              </a:tblPr>
              <a:tblGrid>
                <a:gridCol w="6278880">
                  <a:extLst>
                    <a:ext uri="{9D8B030D-6E8A-4147-A177-3AD203B41FA5}">
                      <a16:colId xmlns:a16="http://schemas.microsoft.com/office/drawing/2014/main" val="20000"/>
                    </a:ext>
                  </a:extLst>
                </a:gridCol>
              </a:tblGrid>
              <a:tr h="665463">
                <a:tc>
                  <a:txBody>
                    <a:bodyPr/>
                    <a:lstStyle/>
                    <a:p>
                      <a:pPr marL="0" marR="0" algn="ctr">
                        <a:lnSpc>
                          <a:spcPct val="150000"/>
                        </a:lnSpc>
                        <a:spcBef>
                          <a:spcPts val="0"/>
                        </a:spcBef>
                        <a:spcAft>
                          <a:spcPts val="0"/>
                        </a:spcAft>
                      </a:pPr>
                      <a:endParaRPr lang="en-US" sz="2200" dirty="0">
                        <a:effectLst/>
                        <a:latin typeface="Times New Roman"/>
                        <a:ea typeface="Calibri"/>
                      </a:endParaRPr>
                    </a:p>
                  </a:txBody>
                  <a:tcPr marL="68580" marR="68580" marT="0" marB="0"/>
                </a:tc>
                <a:extLst>
                  <a:ext uri="{0D108BD9-81ED-4DB2-BD59-A6C34878D82A}">
                    <a16:rowId xmlns:a16="http://schemas.microsoft.com/office/drawing/2014/main" val="10000"/>
                  </a:ext>
                </a:extLst>
              </a:tr>
              <a:tr h="665463">
                <a:tc>
                  <a:txBody>
                    <a:bodyPr/>
                    <a:lstStyle/>
                    <a:p>
                      <a:pPr marL="0" marR="0" lvl="0" indent="0" algn="just">
                        <a:lnSpc>
                          <a:spcPct val="150000"/>
                        </a:lnSpc>
                        <a:spcBef>
                          <a:spcPts val="0"/>
                        </a:spcBef>
                        <a:spcAft>
                          <a:spcPts val="0"/>
                        </a:spcAft>
                        <a:buFontTx/>
                        <a:buNone/>
                      </a:pPr>
                      <a:r>
                        <a:rPr lang="en-US" sz="2200" b="1" dirty="0">
                          <a:effectLst/>
                          <a:latin typeface="Arial"/>
                          <a:ea typeface="Calibri"/>
                          <a:cs typeface="Arial"/>
                        </a:rPr>
                        <a:t> </a:t>
                      </a:r>
                      <a:endParaRPr lang="en-US" sz="2200" dirty="0">
                        <a:effectLst/>
                        <a:latin typeface="Calibri"/>
                        <a:ea typeface="Calibri"/>
                        <a:cs typeface="Arial"/>
                      </a:endParaRPr>
                    </a:p>
                  </a:txBody>
                  <a:tcPr marL="68580" marR="68580" marT="0" marB="0"/>
                </a:tc>
                <a:extLst>
                  <a:ext uri="{0D108BD9-81ED-4DB2-BD59-A6C34878D82A}">
                    <a16:rowId xmlns:a16="http://schemas.microsoft.com/office/drawing/2014/main" val="10001"/>
                  </a:ext>
                </a:extLst>
              </a:tr>
              <a:tr h="997730">
                <a:tc>
                  <a:txBody>
                    <a:bodyPr/>
                    <a:lstStyle/>
                    <a:p>
                      <a:pPr marL="0" marR="0" lvl="0" indent="0" algn="just">
                        <a:lnSpc>
                          <a:spcPct val="150000"/>
                        </a:lnSpc>
                        <a:spcBef>
                          <a:spcPts val="0"/>
                        </a:spcBef>
                        <a:spcAft>
                          <a:spcPts val="0"/>
                        </a:spcAft>
                        <a:buFontTx/>
                        <a:buNone/>
                      </a:pPr>
                      <a:r>
                        <a:rPr lang="en-US" sz="2200" b="1" dirty="0">
                          <a:effectLst/>
                          <a:latin typeface="Arial"/>
                          <a:ea typeface="Calibri"/>
                          <a:cs typeface="Arial"/>
                        </a:rPr>
                        <a:t> </a:t>
                      </a:r>
                      <a:endParaRPr lang="en-US" sz="2200" dirty="0">
                        <a:effectLst/>
                        <a:latin typeface="Calibri"/>
                        <a:ea typeface="Calibri"/>
                        <a:cs typeface="Arial"/>
                      </a:endParaRPr>
                    </a:p>
                  </a:txBody>
                  <a:tcPr marL="68580" marR="68580" marT="0" marB="0"/>
                </a:tc>
                <a:extLst>
                  <a:ext uri="{0D108BD9-81ED-4DB2-BD59-A6C34878D82A}">
                    <a16:rowId xmlns:a16="http://schemas.microsoft.com/office/drawing/2014/main" val="10002"/>
                  </a:ext>
                </a:extLst>
              </a:tr>
              <a:tr h="865632">
                <a:tc>
                  <a:txBody>
                    <a:bodyPr/>
                    <a:lstStyle/>
                    <a:p>
                      <a:pPr marL="0" marR="0" lvl="0" indent="0" algn="just">
                        <a:lnSpc>
                          <a:spcPct val="150000"/>
                        </a:lnSpc>
                        <a:spcBef>
                          <a:spcPts val="0"/>
                        </a:spcBef>
                        <a:spcAft>
                          <a:spcPts val="0"/>
                        </a:spcAft>
                        <a:buFontTx/>
                        <a:buNone/>
                      </a:pPr>
                      <a:r>
                        <a:rPr lang="en-US" sz="2200" b="1" dirty="0">
                          <a:effectLst/>
                          <a:latin typeface="Arial"/>
                          <a:ea typeface="Calibri"/>
                          <a:cs typeface="Arial"/>
                        </a:rPr>
                        <a:t> </a:t>
                      </a:r>
                      <a:endParaRPr lang="en-US" sz="2200" dirty="0">
                        <a:effectLst/>
                        <a:latin typeface="Calibri"/>
                        <a:ea typeface="Calibri"/>
                        <a:cs typeface="Arial"/>
                      </a:endParaRPr>
                    </a:p>
                  </a:txBody>
                  <a:tcPr marL="68580" marR="68580" marT="0" marB="0"/>
                </a:tc>
                <a:extLst>
                  <a:ext uri="{0D108BD9-81ED-4DB2-BD59-A6C34878D82A}">
                    <a16:rowId xmlns:a16="http://schemas.microsoft.com/office/drawing/2014/main" val="10003"/>
                  </a:ext>
                </a:extLst>
              </a:tr>
              <a:tr h="1066047">
                <a:tc>
                  <a:txBody>
                    <a:bodyPr/>
                    <a:lstStyle/>
                    <a:p>
                      <a:pPr marL="0" marR="0" lvl="0" indent="0" algn="just">
                        <a:lnSpc>
                          <a:spcPct val="150000"/>
                        </a:lnSpc>
                        <a:spcBef>
                          <a:spcPts val="0"/>
                        </a:spcBef>
                        <a:spcAft>
                          <a:spcPts val="0"/>
                        </a:spcAft>
                        <a:buFontTx/>
                        <a:buNone/>
                      </a:pPr>
                      <a:r>
                        <a:rPr lang="en-US" sz="2200" b="1" dirty="0">
                          <a:effectLst/>
                          <a:latin typeface="Arial"/>
                          <a:ea typeface="Calibri"/>
                          <a:cs typeface="Arial"/>
                        </a:rPr>
                        <a:t> </a:t>
                      </a:r>
                      <a:endParaRPr lang="en-US" sz="2200" dirty="0">
                        <a:effectLst/>
                        <a:latin typeface="Calibri"/>
                        <a:ea typeface="Calibri"/>
                        <a:cs typeface="Arial"/>
                      </a:endParaRPr>
                    </a:p>
                  </a:txBody>
                  <a:tcPr marL="68580" marR="68580" marT="0" marB="0"/>
                </a:tc>
                <a:extLst>
                  <a:ext uri="{0D108BD9-81ED-4DB2-BD59-A6C34878D82A}">
                    <a16:rowId xmlns:a16="http://schemas.microsoft.com/office/drawing/2014/main" val="10004"/>
                  </a:ext>
                </a:extLst>
              </a:tr>
              <a:tr h="1066047">
                <a:tc>
                  <a:txBody>
                    <a:bodyPr/>
                    <a:lstStyle/>
                    <a:p>
                      <a:pPr marL="0" marR="0" lvl="0" indent="0" algn="just">
                        <a:lnSpc>
                          <a:spcPct val="150000"/>
                        </a:lnSpc>
                        <a:spcBef>
                          <a:spcPts val="0"/>
                        </a:spcBef>
                        <a:spcAft>
                          <a:spcPts val="0"/>
                        </a:spcAft>
                        <a:buFontTx/>
                        <a:buNone/>
                      </a:pPr>
                      <a:r>
                        <a:rPr lang="en-US" sz="2200" b="1" dirty="0">
                          <a:effectLst/>
                          <a:latin typeface="Arial"/>
                          <a:ea typeface="Calibri"/>
                          <a:cs typeface="Arial"/>
                        </a:rPr>
                        <a:t> </a:t>
                      </a:r>
                      <a:endParaRPr lang="en-US" sz="2200" dirty="0">
                        <a:effectLst/>
                        <a:latin typeface="Calibri"/>
                        <a:ea typeface="Calibri"/>
                        <a:cs typeface="Arial"/>
                      </a:endParaRPr>
                    </a:p>
                  </a:txBody>
                  <a:tcPr marL="68580" marR="68580" marT="0" marB="0"/>
                </a:tc>
                <a:extLst>
                  <a:ext uri="{0D108BD9-81ED-4DB2-BD59-A6C34878D82A}">
                    <a16:rowId xmlns:a16="http://schemas.microsoft.com/office/drawing/2014/main" val="10005"/>
                  </a:ext>
                </a:extLst>
              </a:tr>
              <a:tr h="665463">
                <a:tc>
                  <a:txBody>
                    <a:bodyPr/>
                    <a:lstStyle/>
                    <a:p>
                      <a:pPr marL="0" marR="0" lvl="0" indent="0" algn="just">
                        <a:lnSpc>
                          <a:spcPct val="150000"/>
                        </a:lnSpc>
                        <a:spcBef>
                          <a:spcPts val="0"/>
                        </a:spcBef>
                        <a:spcAft>
                          <a:spcPts val="0"/>
                        </a:spcAft>
                        <a:buFontTx/>
                        <a:buNone/>
                      </a:pPr>
                      <a:r>
                        <a:rPr lang="en-US" sz="2200" b="1" dirty="0">
                          <a:effectLst/>
                          <a:latin typeface="Arial"/>
                          <a:ea typeface="Calibri"/>
                          <a:cs typeface="Arial"/>
                        </a:rPr>
                        <a:t> </a:t>
                      </a:r>
                      <a:endParaRPr lang="en-US" sz="2200" dirty="0">
                        <a:effectLst/>
                        <a:latin typeface="Calibri"/>
                        <a:ea typeface="Calibri"/>
                        <a:cs typeface="Arial"/>
                      </a:endParaRPr>
                    </a:p>
                  </a:txBody>
                  <a:tcPr marL="68580" marR="68580" marT="0" marB="0"/>
                </a:tc>
                <a:extLst>
                  <a:ext uri="{0D108BD9-81ED-4DB2-BD59-A6C34878D82A}">
                    <a16:rowId xmlns:a16="http://schemas.microsoft.com/office/drawing/2014/main" val="10006"/>
                  </a:ext>
                </a:extLst>
              </a:tr>
            </a:tbl>
          </a:graphicData>
        </a:graphic>
      </p:graphicFrame>
      <p:graphicFrame>
        <p:nvGraphicFramePr>
          <p:cNvPr id="6" name="Content Placeholder 5"/>
          <p:cNvGraphicFramePr>
            <a:graphicFrameLocks noGrp="1"/>
          </p:cNvGraphicFramePr>
          <p:nvPr>
            <p:ph sz="half" idx="2"/>
            <p:extLst>
              <p:ext uri="{D42A27DB-BD31-4B8C-83A1-F6EECF244321}">
                <p14:modId xmlns:p14="http://schemas.microsoft.com/office/powerpoint/2010/main" val="902439472"/>
              </p:ext>
            </p:extLst>
          </p:nvPr>
        </p:nvGraphicFramePr>
        <p:xfrm>
          <a:off x="6017481" y="585216"/>
          <a:ext cx="6174519" cy="5998946"/>
        </p:xfrm>
        <a:graphic>
          <a:graphicData uri="http://schemas.openxmlformats.org/drawingml/2006/table">
            <a:tbl>
              <a:tblPr firstRow="1" bandRow="1">
                <a:tableStyleId>{5C22544A-7EE6-4342-B048-85BDC9FD1C3A}</a:tableStyleId>
              </a:tblPr>
              <a:tblGrid>
                <a:gridCol w="6174519">
                  <a:extLst>
                    <a:ext uri="{9D8B030D-6E8A-4147-A177-3AD203B41FA5}">
                      <a16:colId xmlns:a16="http://schemas.microsoft.com/office/drawing/2014/main" val="20000"/>
                    </a:ext>
                  </a:extLst>
                </a:gridCol>
              </a:tblGrid>
              <a:tr h="693534">
                <a:tc>
                  <a:txBody>
                    <a:bodyPr/>
                    <a:lstStyle/>
                    <a:p>
                      <a:pPr marL="0" marR="0" algn="ctr">
                        <a:lnSpc>
                          <a:spcPct val="150000"/>
                        </a:lnSpc>
                        <a:spcBef>
                          <a:spcPts val="0"/>
                        </a:spcBef>
                        <a:spcAft>
                          <a:spcPts val="0"/>
                        </a:spcAft>
                      </a:pPr>
                      <a:endParaRPr lang="en-US" sz="2200" dirty="0">
                        <a:effectLst/>
                        <a:latin typeface="Times New Roman"/>
                        <a:ea typeface="Calibri"/>
                      </a:endParaRPr>
                    </a:p>
                  </a:txBody>
                  <a:tcPr marL="68580" marR="68580" marT="0" marB="0"/>
                </a:tc>
                <a:extLst>
                  <a:ext uri="{0D108BD9-81ED-4DB2-BD59-A6C34878D82A}">
                    <a16:rowId xmlns:a16="http://schemas.microsoft.com/office/drawing/2014/main" val="10000"/>
                  </a:ext>
                </a:extLst>
              </a:tr>
              <a:tr h="634850">
                <a:tc>
                  <a:txBody>
                    <a:bodyPr/>
                    <a:lstStyle/>
                    <a:p>
                      <a:pPr marL="0" marR="0" lvl="0" indent="0" algn="just">
                        <a:lnSpc>
                          <a:spcPct val="150000"/>
                        </a:lnSpc>
                        <a:spcBef>
                          <a:spcPts val="0"/>
                        </a:spcBef>
                        <a:spcAft>
                          <a:spcPts val="0"/>
                        </a:spcAft>
                        <a:buFontTx/>
                        <a:buNone/>
                      </a:pPr>
                      <a:r>
                        <a:rPr lang="en-US" sz="2200" b="1" dirty="0">
                          <a:effectLst/>
                          <a:latin typeface="Arial"/>
                          <a:ea typeface="Calibri"/>
                          <a:cs typeface="Times New Roman"/>
                        </a:rPr>
                        <a:t> </a:t>
                      </a:r>
                      <a:endParaRPr lang="en-US" sz="22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1006176">
                <a:tc>
                  <a:txBody>
                    <a:bodyPr/>
                    <a:lstStyle/>
                    <a:p>
                      <a:pPr marL="0" marR="0" lvl="0" indent="0" algn="just">
                        <a:lnSpc>
                          <a:spcPct val="150000"/>
                        </a:lnSpc>
                        <a:spcBef>
                          <a:spcPts val="0"/>
                        </a:spcBef>
                        <a:spcAft>
                          <a:spcPts val="0"/>
                        </a:spcAft>
                        <a:buFontTx/>
                        <a:buNone/>
                      </a:pPr>
                      <a:r>
                        <a:rPr lang="en-US" sz="2200" b="1" dirty="0">
                          <a:effectLst/>
                          <a:latin typeface="Arial"/>
                          <a:ea typeface="Calibri"/>
                          <a:cs typeface="Times New Roman"/>
                        </a:rPr>
                        <a:t> </a:t>
                      </a:r>
                      <a:endParaRPr lang="en-US" sz="22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850459">
                <a:tc>
                  <a:txBody>
                    <a:bodyPr/>
                    <a:lstStyle/>
                    <a:p>
                      <a:pPr marL="0" marR="0" lvl="0" indent="0" algn="just">
                        <a:lnSpc>
                          <a:spcPct val="150000"/>
                        </a:lnSpc>
                        <a:spcBef>
                          <a:spcPts val="0"/>
                        </a:spcBef>
                        <a:spcAft>
                          <a:spcPts val="0"/>
                        </a:spcAft>
                        <a:buFontTx/>
                        <a:buNone/>
                      </a:pPr>
                      <a:r>
                        <a:rPr lang="en-US" sz="2200" b="1" dirty="0">
                          <a:effectLst/>
                          <a:latin typeface="Arial"/>
                          <a:ea typeface="Calibri"/>
                          <a:cs typeface="Times New Roman"/>
                        </a:rPr>
                        <a:t> </a:t>
                      </a:r>
                      <a:endParaRPr lang="en-US" sz="22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1082418">
                <a:tc>
                  <a:txBody>
                    <a:bodyPr/>
                    <a:lstStyle/>
                    <a:p>
                      <a:pPr marL="0" marR="0" lvl="0" indent="0" algn="just">
                        <a:lnSpc>
                          <a:spcPct val="150000"/>
                        </a:lnSpc>
                        <a:spcBef>
                          <a:spcPts val="0"/>
                        </a:spcBef>
                        <a:spcAft>
                          <a:spcPts val="0"/>
                        </a:spcAft>
                        <a:buFontTx/>
                        <a:buNone/>
                      </a:pPr>
                      <a:endParaRPr lang="en-US" sz="22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1027887">
                <a:tc>
                  <a:txBody>
                    <a:bodyPr/>
                    <a:lstStyle/>
                    <a:p>
                      <a:pPr marL="0" marR="0" lvl="0" indent="0" algn="just">
                        <a:lnSpc>
                          <a:spcPct val="150000"/>
                        </a:lnSpc>
                        <a:spcBef>
                          <a:spcPts val="0"/>
                        </a:spcBef>
                        <a:spcAft>
                          <a:spcPts val="0"/>
                        </a:spcAft>
                        <a:buFontTx/>
                        <a:buNone/>
                      </a:pPr>
                      <a:r>
                        <a:rPr lang="en-US" sz="2200" b="1" dirty="0">
                          <a:effectLst/>
                          <a:latin typeface="Arial"/>
                          <a:ea typeface="Calibri"/>
                          <a:cs typeface="Times New Roman"/>
                        </a:rPr>
                        <a:t> </a:t>
                      </a:r>
                      <a:endParaRPr lang="en-US" sz="22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703622">
                <a:tc>
                  <a:txBody>
                    <a:bodyPr/>
                    <a:lstStyle/>
                    <a:p>
                      <a:pPr marL="0" marR="0" lvl="0" indent="0" algn="just">
                        <a:lnSpc>
                          <a:spcPct val="150000"/>
                        </a:lnSpc>
                        <a:spcBef>
                          <a:spcPts val="0"/>
                        </a:spcBef>
                        <a:spcAft>
                          <a:spcPts val="0"/>
                        </a:spcAft>
                        <a:buFontTx/>
                        <a:buNone/>
                      </a:pPr>
                      <a:r>
                        <a:rPr lang="en-US" sz="2200" b="1" dirty="0">
                          <a:effectLst/>
                          <a:latin typeface="Arial"/>
                          <a:ea typeface="Calibri"/>
                          <a:cs typeface="Times New Roman"/>
                        </a:rPr>
                        <a:t> </a:t>
                      </a:r>
                      <a:endParaRPr lang="en-US" sz="2200"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bl>
          </a:graphicData>
        </a:graphic>
      </p:graphicFrame>
      <p:sp>
        <p:nvSpPr>
          <p:cNvPr id="7" name="TextBox 6"/>
          <p:cNvSpPr txBox="1"/>
          <p:nvPr/>
        </p:nvSpPr>
        <p:spPr>
          <a:xfrm>
            <a:off x="0" y="1394934"/>
            <a:ext cx="4034310" cy="430887"/>
          </a:xfrm>
          <a:prstGeom prst="rect">
            <a:avLst/>
          </a:prstGeom>
          <a:noFill/>
        </p:spPr>
        <p:txBody>
          <a:bodyPr wrap="none" rtlCol="0">
            <a:spAutoFit/>
          </a:bodyPr>
          <a:lstStyle/>
          <a:p>
            <a:r>
              <a:rPr lang="en-US" sz="2200" dirty="0">
                <a:solidFill>
                  <a:schemeClr val="dk1"/>
                </a:solidFill>
              </a:rPr>
              <a:t>Use a friendly, authentic greeting </a:t>
            </a:r>
            <a:endParaRPr lang="en-US" sz="2200" dirty="0"/>
          </a:p>
        </p:txBody>
      </p:sp>
      <p:sp>
        <p:nvSpPr>
          <p:cNvPr id="8" name="TextBox 7"/>
          <p:cNvSpPr txBox="1"/>
          <p:nvPr/>
        </p:nvSpPr>
        <p:spPr>
          <a:xfrm>
            <a:off x="0" y="2266663"/>
            <a:ext cx="5933099" cy="430887"/>
          </a:xfrm>
          <a:prstGeom prst="rect">
            <a:avLst/>
          </a:prstGeom>
          <a:noFill/>
        </p:spPr>
        <p:txBody>
          <a:bodyPr wrap="none" rtlCol="0">
            <a:spAutoFit/>
          </a:bodyPr>
          <a:lstStyle/>
          <a:p>
            <a:r>
              <a:rPr lang="en-US" sz="2200" dirty="0">
                <a:solidFill>
                  <a:schemeClr val="dk1"/>
                </a:solidFill>
              </a:rPr>
              <a:t>Offer alternative solutions to a customer’s request</a:t>
            </a:r>
            <a:endParaRPr lang="en-US" sz="2200" dirty="0"/>
          </a:p>
        </p:txBody>
      </p:sp>
      <p:sp>
        <p:nvSpPr>
          <p:cNvPr id="9" name="TextBox 8"/>
          <p:cNvSpPr txBox="1"/>
          <p:nvPr/>
        </p:nvSpPr>
        <p:spPr>
          <a:xfrm>
            <a:off x="0" y="3122373"/>
            <a:ext cx="6017481" cy="547714"/>
          </a:xfrm>
          <a:prstGeom prst="rect">
            <a:avLst/>
          </a:prstGeom>
          <a:noFill/>
        </p:spPr>
        <p:txBody>
          <a:bodyPr wrap="none" rtlCol="0">
            <a:spAutoFit/>
          </a:bodyPr>
          <a:lstStyle/>
          <a:p>
            <a:pPr marR="0" lvl="0" algn="just">
              <a:lnSpc>
                <a:spcPct val="150000"/>
              </a:lnSpc>
              <a:spcBef>
                <a:spcPts val="0"/>
              </a:spcBef>
              <a:spcAft>
                <a:spcPts val="0"/>
              </a:spcAft>
            </a:pPr>
            <a:r>
              <a:rPr lang="en-US" sz="2200" dirty="0">
                <a:solidFill>
                  <a:schemeClr val="dk1"/>
                </a:solidFill>
              </a:rPr>
              <a:t>Thank the customer for reporting a problem to you</a:t>
            </a:r>
            <a:endParaRPr lang="en-US" sz="2200" dirty="0">
              <a:ea typeface="Calibri"/>
              <a:cs typeface="Arial"/>
            </a:endParaRPr>
          </a:p>
        </p:txBody>
      </p:sp>
      <p:sp>
        <p:nvSpPr>
          <p:cNvPr id="10" name="TextBox 9"/>
          <p:cNvSpPr txBox="1"/>
          <p:nvPr/>
        </p:nvSpPr>
        <p:spPr>
          <a:xfrm>
            <a:off x="0" y="3884372"/>
            <a:ext cx="6191951" cy="1055545"/>
          </a:xfrm>
          <a:prstGeom prst="rect">
            <a:avLst/>
          </a:prstGeom>
          <a:noFill/>
        </p:spPr>
        <p:txBody>
          <a:bodyPr wrap="none" rtlCol="0">
            <a:spAutoFit/>
          </a:bodyPr>
          <a:lstStyle/>
          <a:p>
            <a:pPr marR="0" lvl="0" algn="just">
              <a:lnSpc>
                <a:spcPct val="150000"/>
              </a:lnSpc>
              <a:spcBef>
                <a:spcPts val="0"/>
              </a:spcBef>
              <a:spcAft>
                <a:spcPts val="0"/>
              </a:spcAft>
            </a:pPr>
            <a:r>
              <a:rPr lang="en-US" sz="2200" dirty="0">
                <a:solidFill>
                  <a:schemeClr val="dk1"/>
                </a:solidFill>
              </a:rPr>
              <a:t>Admit that you don’t know the answer and focus on </a:t>
            </a:r>
          </a:p>
          <a:p>
            <a:pPr marR="0" lvl="0" algn="just">
              <a:lnSpc>
                <a:spcPct val="150000"/>
              </a:lnSpc>
              <a:spcBef>
                <a:spcPts val="0"/>
              </a:spcBef>
              <a:spcAft>
                <a:spcPts val="0"/>
              </a:spcAft>
            </a:pPr>
            <a:r>
              <a:rPr lang="en-US" sz="2200" dirty="0">
                <a:solidFill>
                  <a:schemeClr val="dk1"/>
                </a:solidFill>
              </a:rPr>
              <a:t>what you will do to find out.</a:t>
            </a:r>
            <a:endParaRPr lang="en-US" sz="2200" dirty="0">
              <a:ea typeface="Calibri"/>
              <a:cs typeface="Arial"/>
            </a:endParaRPr>
          </a:p>
        </p:txBody>
      </p:sp>
      <p:sp>
        <p:nvSpPr>
          <p:cNvPr id="11" name="TextBox 10"/>
          <p:cNvSpPr txBox="1"/>
          <p:nvPr/>
        </p:nvSpPr>
        <p:spPr>
          <a:xfrm>
            <a:off x="39689" y="4939917"/>
            <a:ext cx="6152261" cy="1055545"/>
          </a:xfrm>
          <a:prstGeom prst="rect">
            <a:avLst/>
          </a:prstGeom>
          <a:noFill/>
        </p:spPr>
        <p:txBody>
          <a:bodyPr wrap="square" rtlCol="0">
            <a:spAutoFit/>
          </a:bodyPr>
          <a:lstStyle/>
          <a:p>
            <a:pPr marR="0" lvl="0" algn="just">
              <a:lnSpc>
                <a:spcPct val="150000"/>
              </a:lnSpc>
              <a:spcBef>
                <a:spcPts val="0"/>
              </a:spcBef>
              <a:spcAft>
                <a:spcPts val="0"/>
              </a:spcAft>
            </a:pPr>
            <a:r>
              <a:rPr lang="en-US" sz="2200" dirty="0">
                <a:solidFill>
                  <a:schemeClr val="dk1"/>
                </a:solidFill>
              </a:rPr>
              <a:t>Ask the customer politely for the root cause of the criticism </a:t>
            </a:r>
            <a:endParaRPr lang="en-US" sz="2200" dirty="0">
              <a:ea typeface="Calibri"/>
              <a:cs typeface="Arial"/>
            </a:endParaRPr>
          </a:p>
        </p:txBody>
      </p:sp>
      <p:sp>
        <p:nvSpPr>
          <p:cNvPr id="12" name="TextBox 11"/>
          <p:cNvSpPr txBox="1"/>
          <p:nvPr/>
        </p:nvSpPr>
        <p:spPr>
          <a:xfrm>
            <a:off x="39689" y="6034884"/>
            <a:ext cx="5728812" cy="769441"/>
          </a:xfrm>
          <a:prstGeom prst="rect">
            <a:avLst/>
          </a:prstGeom>
          <a:noFill/>
        </p:spPr>
        <p:txBody>
          <a:bodyPr wrap="none" rtlCol="0">
            <a:spAutoFit/>
          </a:bodyPr>
          <a:lstStyle/>
          <a:p>
            <a:pPr lvl="0"/>
            <a:r>
              <a:rPr lang="en-US" sz="2200" dirty="0">
                <a:solidFill>
                  <a:schemeClr val="dk1"/>
                </a:solidFill>
              </a:rPr>
              <a:t>Read the previous messages in a live chat thread</a:t>
            </a:r>
            <a:endParaRPr lang="en-US" sz="2200" dirty="0">
              <a:ea typeface="Calibri"/>
              <a:cs typeface="Arial"/>
            </a:endParaRPr>
          </a:p>
          <a:p>
            <a:endParaRPr lang="en-US" sz="2200" dirty="0"/>
          </a:p>
        </p:txBody>
      </p:sp>
      <p:sp>
        <p:nvSpPr>
          <p:cNvPr id="13" name="TextBox 12"/>
          <p:cNvSpPr txBox="1"/>
          <p:nvPr/>
        </p:nvSpPr>
        <p:spPr>
          <a:xfrm>
            <a:off x="6292500" y="1394933"/>
            <a:ext cx="5444311" cy="430887"/>
          </a:xfrm>
          <a:prstGeom prst="rect">
            <a:avLst/>
          </a:prstGeom>
          <a:noFill/>
        </p:spPr>
        <p:txBody>
          <a:bodyPr wrap="none" rtlCol="0">
            <a:spAutoFit/>
          </a:bodyPr>
          <a:lstStyle/>
          <a:p>
            <a:pPr lvl="0"/>
            <a:r>
              <a:rPr lang="en-US" sz="2200" dirty="0">
                <a:solidFill>
                  <a:schemeClr val="dk1"/>
                </a:solidFill>
              </a:rPr>
              <a:t>Use either a curt or lengthy “canned” greeting</a:t>
            </a:r>
            <a:endParaRPr lang="en-US" sz="2200" dirty="0"/>
          </a:p>
        </p:txBody>
      </p:sp>
      <p:sp>
        <p:nvSpPr>
          <p:cNvPr id="14" name="TextBox 13"/>
          <p:cNvSpPr txBox="1"/>
          <p:nvPr/>
        </p:nvSpPr>
        <p:spPr>
          <a:xfrm>
            <a:off x="6292500" y="2051219"/>
            <a:ext cx="5707268" cy="769441"/>
          </a:xfrm>
          <a:prstGeom prst="rect">
            <a:avLst/>
          </a:prstGeom>
          <a:noFill/>
        </p:spPr>
        <p:txBody>
          <a:bodyPr wrap="square" rtlCol="0">
            <a:spAutoFit/>
          </a:bodyPr>
          <a:lstStyle/>
          <a:p>
            <a:pPr lvl="0"/>
            <a:r>
              <a:rPr lang="en-US" sz="2200" dirty="0">
                <a:solidFill>
                  <a:schemeClr val="dk1"/>
                </a:solidFill>
              </a:rPr>
              <a:t>Use policy as an excuse to refuse the customer’s request</a:t>
            </a:r>
            <a:endParaRPr lang="en-US" sz="2200" dirty="0"/>
          </a:p>
        </p:txBody>
      </p:sp>
      <p:sp>
        <p:nvSpPr>
          <p:cNvPr id="15" name="TextBox 14"/>
          <p:cNvSpPr txBox="1"/>
          <p:nvPr/>
        </p:nvSpPr>
        <p:spPr>
          <a:xfrm>
            <a:off x="6292500" y="3122373"/>
            <a:ext cx="5224187" cy="547714"/>
          </a:xfrm>
          <a:prstGeom prst="rect">
            <a:avLst/>
          </a:prstGeom>
          <a:noFill/>
        </p:spPr>
        <p:txBody>
          <a:bodyPr wrap="none" rtlCol="0">
            <a:spAutoFit/>
          </a:bodyPr>
          <a:lstStyle/>
          <a:p>
            <a:pPr lvl="0" algn="just">
              <a:lnSpc>
                <a:spcPct val="150000"/>
              </a:lnSpc>
            </a:pPr>
            <a:r>
              <a:rPr lang="en-US" sz="2200" dirty="0">
                <a:solidFill>
                  <a:schemeClr val="dk1"/>
                </a:solidFill>
              </a:rPr>
              <a:t>Interrupt the customer to explain a problem</a:t>
            </a:r>
            <a:endParaRPr lang="en-US" sz="2200" dirty="0">
              <a:ea typeface="Calibri"/>
              <a:cs typeface="Times New Roman"/>
            </a:endParaRPr>
          </a:p>
        </p:txBody>
      </p:sp>
      <p:sp>
        <p:nvSpPr>
          <p:cNvPr id="16" name="TextBox 15"/>
          <p:cNvSpPr txBox="1"/>
          <p:nvPr/>
        </p:nvSpPr>
        <p:spPr>
          <a:xfrm>
            <a:off x="6292500" y="4137962"/>
            <a:ext cx="5707268" cy="430887"/>
          </a:xfrm>
          <a:prstGeom prst="rect">
            <a:avLst/>
          </a:prstGeom>
          <a:noFill/>
        </p:spPr>
        <p:txBody>
          <a:bodyPr wrap="none" rtlCol="0">
            <a:spAutoFit/>
          </a:bodyPr>
          <a:lstStyle/>
          <a:p>
            <a:pPr lvl="0"/>
            <a:r>
              <a:rPr lang="en-US" sz="2200" b="1" dirty="0">
                <a:latin typeface="Arial"/>
                <a:ea typeface="Calibri"/>
                <a:cs typeface="Times New Roman"/>
              </a:rPr>
              <a:t> </a:t>
            </a:r>
            <a:r>
              <a:rPr lang="en-US" sz="2200" dirty="0">
                <a:solidFill>
                  <a:schemeClr val="dk1"/>
                </a:solidFill>
              </a:rPr>
              <a:t>Guess the answer to a question you don’t know</a:t>
            </a:r>
            <a:endParaRPr lang="en-US" sz="2200" dirty="0"/>
          </a:p>
        </p:txBody>
      </p:sp>
      <p:sp>
        <p:nvSpPr>
          <p:cNvPr id="17" name="TextBox 16"/>
          <p:cNvSpPr txBox="1"/>
          <p:nvPr/>
        </p:nvSpPr>
        <p:spPr>
          <a:xfrm>
            <a:off x="6292500" y="4844536"/>
            <a:ext cx="4937506" cy="1055545"/>
          </a:xfrm>
          <a:prstGeom prst="rect">
            <a:avLst/>
          </a:prstGeom>
          <a:noFill/>
        </p:spPr>
        <p:txBody>
          <a:bodyPr wrap="none" rtlCol="0">
            <a:spAutoFit/>
          </a:bodyPr>
          <a:lstStyle/>
          <a:p>
            <a:pPr lvl="0" algn="just">
              <a:lnSpc>
                <a:spcPct val="150000"/>
              </a:lnSpc>
            </a:pPr>
            <a:r>
              <a:rPr lang="en-US" sz="2200" dirty="0">
                <a:solidFill>
                  <a:schemeClr val="dk1"/>
                </a:solidFill>
              </a:rPr>
              <a:t>Say that you are new in the job therefore </a:t>
            </a:r>
          </a:p>
          <a:p>
            <a:pPr lvl="0" algn="just">
              <a:lnSpc>
                <a:spcPct val="150000"/>
              </a:lnSpc>
            </a:pPr>
            <a:r>
              <a:rPr lang="en-US" sz="2200" dirty="0">
                <a:solidFill>
                  <a:schemeClr val="dk1"/>
                </a:solidFill>
              </a:rPr>
              <a:t>don’t know the answer</a:t>
            </a:r>
            <a:endParaRPr lang="en-US" sz="2200" dirty="0">
              <a:ea typeface="Calibri"/>
              <a:cs typeface="Times New Roman"/>
            </a:endParaRPr>
          </a:p>
        </p:txBody>
      </p:sp>
      <p:sp>
        <p:nvSpPr>
          <p:cNvPr id="18" name="TextBox 17"/>
          <p:cNvSpPr txBox="1"/>
          <p:nvPr/>
        </p:nvSpPr>
        <p:spPr>
          <a:xfrm>
            <a:off x="6309107" y="5995462"/>
            <a:ext cx="4920899" cy="547714"/>
          </a:xfrm>
          <a:prstGeom prst="rect">
            <a:avLst/>
          </a:prstGeom>
          <a:noFill/>
        </p:spPr>
        <p:txBody>
          <a:bodyPr wrap="none" rtlCol="0">
            <a:spAutoFit/>
          </a:bodyPr>
          <a:lstStyle/>
          <a:p>
            <a:pPr lvl="0" algn="just">
              <a:lnSpc>
                <a:spcPct val="150000"/>
              </a:lnSpc>
            </a:pPr>
            <a:r>
              <a:rPr lang="en-US" sz="2200" dirty="0">
                <a:solidFill>
                  <a:schemeClr val="dk1"/>
                </a:solidFill>
              </a:rPr>
              <a:t>Respond angrily to a customer’s criticism </a:t>
            </a:r>
            <a:endParaRPr lang="en-US" sz="2200" dirty="0">
              <a:ea typeface="Calibri"/>
              <a:cs typeface="Times New Roman"/>
            </a:endParaRPr>
          </a:p>
        </p:txBody>
      </p:sp>
      <p:sp>
        <p:nvSpPr>
          <p:cNvPr id="3" name="Rounded Rectangle 2">
            <a:extLst>
              <a:ext uri="{FF2B5EF4-FFF2-40B4-BE49-F238E27FC236}">
                <a16:creationId xmlns:a16="http://schemas.microsoft.com/office/drawing/2014/main" id="{77861C22-D4A3-1E4C-9244-8C6F4AEA17C8}"/>
              </a:ext>
            </a:extLst>
          </p:cNvPr>
          <p:cNvSpPr/>
          <p:nvPr/>
        </p:nvSpPr>
        <p:spPr>
          <a:xfrm>
            <a:off x="986366" y="603766"/>
            <a:ext cx="3835457" cy="5915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b="1" dirty="0">
                <a:latin typeface="Times New Roman" panose="02020603050405020304" pitchFamily="18" charset="0"/>
                <a:cs typeface="Times New Roman" panose="02020603050405020304" pitchFamily="18" charset="0"/>
              </a:rPr>
              <a:t>Should</a:t>
            </a:r>
          </a:p>
        </p:txBody>
      </p:sp>
      <p:sp>
        <p:nvSpPr>
          <p:cNvPr id="19" name="Rounded Rectangle 18">
            <a:extLst>
              <a:ext uri="{FF2B5EF4-FFF2-40B4-BE49-F238E27FC236}">
                <a16:creationId xmlns:a16="http://schemas.microsoft.com/office/drawing/2014/main" id="{8E7BB93D-A9D3-AB4B-BDC2-251B5D59E1DA}"/>
              </a:ext>
            </a:extLst>
          </p:cNvPr>
          <p:cNvSpPr/>
          <p:nvPr/>
        </p:nvSpPr>
        <p:spPr>
          <a:xfrm>
            <a:off x="7339491" y="627733"/>
            <a:ext cx="3835457" cy="5915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b="1" dirty="0">
                <a:latin typeface="Times New Roman" panose="02020603050405020304" pitchFamily="18" charset="0"/>
                <a:cs typeface="Times New Roman" panose="02020603050405020304" pitchFamily="18" charset="0"/>
              </a:rPr>
              <a:t>Shouldn’t</a:t>
            </a:r>
          </a:p>
        </p:txBody>
      </p:sp>
    </p:spTree>
    <p:extLst>
      <p:ext uri="{BB962C8B-B14F-4D97-AF65-F5344CB8AC3E}">
        <p14:creationId xmlns:p14="http://schemas.microsoft.com/office/powerpoint/2010/main" val="190515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5" presetClass="entr" presetSubtype="1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checkerboard(across)">
                                      <p:cBhvr>
                                        <p:cTn id="79" dur="500"/>
                                        <p:tgtEl>
                                          <p:spTgt spid="3"/>
                                        </p:tgtEl>
                                      </p:cBhvr>
                                    </p:animEffect>
                                  </p:childTnLst>
                                </p:cTn>
                              </p:par>
                            </p:childTnLst>
                          </p:cTn>
                        </p:par>
                      </p:childTnLst>
                    </p:cTn>
                  </p:par>
                  <p:par>
                    <p:cTn id="80" fill="hold">
                      <p:stCondLst>
                        <p:cond delay="indefinite"/>
                      </p:stCondLst>
                      <p:childTnLst>
                        <p:par>
                          <p:cTn id="81" fill="hold">
                            <p:stCondLst>
                              <p:cond delay="0"/>
                            </p:stCondLst>
                            <p:childTnLst>
                              <p:par>
                                <p:cTn id="82" presetID="5" presetClass="entr" presetSubtype="1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checkerboard(across)">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3"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BC6D5B-8288-E645-B9B3-1586F14E158F}"/>
              </a:ext>
            </a:extLst>
          </p:cNvPr>
          <p:cNvSpPr txBox="1"/>
          <p:nvPr/>
        </p:nvSpPr>
        <p:spPr>
          <a:xfrm>
            <a:off x="0" y="625525"/>
            <a:ext cx="12192000" cy="6232475"/>
          </a:xfrm>
          <a:prstGeom prst="rect">
            <a:avLst/>
          </a:prstGeom>
          <a:noFill/>
        </p:spPr>
        <p:txBody>
          <a:bodyPr wrap="square" rtlCol="0">
            <a:spAutoFit/>
          </a:bodyPr>
          <a:lstStyle/>
          <a:p>
            <a:pPr algn="just"/>
            <a:r>
              <a:rPr lang="en-US" sz="2100" dirty="0">
                <a:latin typeface="Tw Cen MT" panose="020B0602020104020603" pitchFamily="34" charset="77"/>
              </a:rPr>
              <a:t>All support personnel must adhere to the following procedure for handling a customer’s complaint. The first step is greeting the customer and identifying yourself. A good greeting should be concise but has to contain the following information: your name, position, company name. More importantly, be (1)_____, professional and friendly.</a:t>
            </a:r>
          </a:p>
          <a:p>
            <a:pPr algn="just"/>
            <a:r>
              <a:rPr lang="en-US" sz="2100" dirty="0">
                <a:latin typeface="Tw Cen MT" panose="020B0602020104020603" pitchFamily="34" charset="77"/>
              </a:rPr>
              <a:t>The second step is (2)_____. Offer verbal clues such as: “I see” or “I understand” and take notes if necessary. In addition, you need to ask for customer’s personal details and specifics of the issue to ensure you can provide the correct solution.</a:t>
            </a:r>
          </a:p>
          <a:p>
            <a:pPr algn="just"/>
            <a:r>
              <a:rPr lang="en-US" sz="2100" dirty="0">
                <a:latin typeface="Tw Cen MT" panose="020B0602020104020603" pitchFamily="34" charset="77"/>
              </a:rPr>
              <a:t>The third step is gaining agreement. You need to summarize the issue the customer has been experiencing and any necessary details and confirm that you have the correct information.</a:t>
            </a:r>
          </a:p>
          <a:p>
            <a:pPr algn="just"/>
            <a:r>
              <a:rPr lang="en-US" sz="2100" dirty="0">
                <a:latin typeface="Tw Cen MT" panose="020B0602020104020603" pitchFamily="34" charset="77"/>
              </a:rPr>
              <a:t>The fourth step is apologizing, (3)_____ and assuring. Offer an apology only if the problem is caused by the company or one of our products. In any case, an expression of empathy is always welcomed, for example: “If I were you, I would be upset too”. Finally, (4)_____ the customer that we will take ownership of the problem and will do anything necessary to help them.</a:t>
            </a:r>
          </a:p>
          <a:p>
            <a:pPr algn="just"/>
            <a:r>
              <a:rPr lang="en-US" sz="2100" dirty="0">
                <a:latin typeface="Tw Cen MT" panose="020B0602020104020603" pitchFamily="34" charset="77"/>
              </a:rPr>
              <a:t>The next step is (5)____. Ask the customer if he/she prefers to wait while you are working on the issue or want you to contact him/her later. If the customer decides to wait, handle the customer’s problem quickly. If the customer wants you to call back later, end the conversation with a friendly tone and work on the issue. If you have to (6)____ the customer’s ticket, provide the exact time the (7)____ will visit the customer’s home or office. The final step is confirmation. In this step you need to ensure that the issue has been addressed to customer’s satisfaction. Send a (8)____ or make a follow-up call after the incident has been completely resolved.</a:t>
            </a:r>
          </a:p>
        </p:txBody>
      </p:sp>
      <p:sp>
        <p:nvSpPr>
          <p:cNvPr id="3" name="TextBox 2">
            <a:extLst>
              <a:ext uri="{FF2B5EF4-FFF2-40B4-BE49-F238E27FC236}">
                <a16:creationId xmlns:a16="http://schemas.microsoft.com/office/drawing/2014/main" id="{974594D4-2C93-5348-89DE-F26729D23E80}"/>
              </a:ext>
            </a:extLst>
          </p:cNvPr>
          <p:cNvSpPr txBox="1"/>
          <p:nvPr/>
        </p:nvSpPr>
        <p:spPr>
          <a:xfrm>
            <a:off x="122665" y="111513"/>
            <a:ext cx="12191999" cy="415498"/>
          </a:xfrm>
          <a:prstGeom prst="rect">
            <a:avLst/>
          </a:prstGeom>
          <a:noFill/>
        </p:spPr>
        <p:txBody>
          <a:bodyPr wrap="square" rtlCol="0">
            <a:spAutoFit/>
          </a:bodyPr>
          <a:lstStyle/>
          <a:p>
            <a:endParaRPr lang="en-US" sz="2100" dirty="0">
              <a:solidFill>
                <a:schemeClr val="accent6">
                  <a:lumMod val="75000"/>
                </a:schemeClr>
              </a:solidFill>
              <a:latin typeface="Tw Cen MT" panose="020B0602020104020603" pitchFamily="34" charset="77"/>
            </a:endParaRPr>
          </a:p>
        </p:txBody>
      </p:sp>
      <p:sp>
        <p:nvSpPr>
          <p:cNvPr id="5" name="Rectangle 4">
            <a:extLst>
              <a:ext uri="{FF2B5EF4-FFF2-40B4-BE49-F238E27FC236}">
                <a16:creationId xmlns:a16="http://schemas.microsoft.com/office/drawing/2014/main" id="{5F45FD01-ECAA-B64D-9C7A-BB9ED56EE9AF}"/>
              </a:ext>
            </a:extLst>
          </p:cNvPr>
          <p:cNvSpPr/>
          <p:nvPr/>
        </p:nvSpPr>
        <p:spPr>
          <a:xfrm>
            <a:off x="122665" y="111513"/>
            <a:ext cx="11890917" cy="3780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a:solidFill>
                  <a:schemeClr val="accent6">
                    <a:lumMod val="75000"/>
                  </a:schemeClr>
                </a:solidFill>
                <a:latin typeface="Tw Cen MT" panose="020B0602020104020603" pitchFamily="34" charset="77"/>
              </a:rPr>
              <a:t>active listening, escalate, authentic, letter of resolution, empathizing, assure, on-site technician, problem solving  </a:t>
            </a:r>
          </a:p>
        </p:txBody>
      </p:sp>
      <p:sp>
        <p:nvSpPr>
          <p:cNvPr id="6" name="Rectangle 5">
            <a:extLst>
              <a:ext uri="{FF2B5EF4-FFF2-40B4-BE49-F238E27FC236}">
                <a16:creationId xmlns:a16="http://schemas.microsoft.com/office/drawing/2014/main" id="{59F90D68-9576-DB49-B6A9-092EBC443CDC}"/>
              </a:ext>
            </a:extLst>
          </p:cNvPr>
          <p:cNvSpPr/>
          <p:nvPr/>
        </p:nvSpPr>
        <p:spPr>
          <a:xfrm>
            <a:off x="9121698" y="1293541"/>
            <a:ext cx="1025912" cy="3345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6">
                    <a:lumMod val="75000"/>
                  </a:schemeClr>
                </a:solidFill>
                <a:latin typeface="Tw Cen MT" panose="020B0602020104020603" pitchFamily="34" charset="77"/>
              </a:rPr>
              <a:t>authentic</a:t>
            </a:r>
            <a:endParaRPr lang="en-US" dirty="0"/>
          </a:p>
        </p:txBody>
      </p:sp>
      <p:sp>
        <p:nvSpPr>
          <p:cNvPr id="7" name="Rectangle 6">
            <a:extLst>
              <a:ext uri="{FF2B5EF4-FFF2-40B4-BE49-F238E27FC236}">
                <a16:creationId xmlns:a16="http://schemas.microsoft.com/office/drawing/2014/main" id="{2FFD72E9-4972-0947-A232-50DB41CA5DE4}"/>
              </a:ext>
            </a:extLst>
          </p:cNvPr>
          <p:cNvSpPr/>
          <p:nvPr/>
        </p:nvSpPr>
        <p:spPr>
          <a:xfrm>
            <a:off x="1624362" y="1914292"/>
            <a:ext cx="1553736" cy="3345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6">
                    <a:lumMod val="75000"/>
                  </a:schemeClr>
                </a:solidFill>
                <a:latin typeface="Tw Cen MT" panose="020B0602020104020603" pitchFamily="34" charset="77"/>
              </a:rPr>
              <a:t>active listening</a:t>
            </a:r>
            <a:endParaRPr lang="en-US" dirty="0"/>
          </a:p>
        </p:txBody>
      </p:sp>
      <p:sp>
        <p:nvSpPr>
          <p:cNvPr id="8" name="Rectangle 7">
            <a:extLst>
              <a:ext uri="{FF2B5EF4-FFF2-40B4-BE49-F238E27FC236}">
                <a16:creationId xmlns:a16="http://schemas.microsoft.com/office/drawing/2014/main" id="{02094CB5-6803-7440-9EFA-98BA4C792959}"/>
              </a:ext>
            </a:extLst>
          </p:cNvPr>
          <p:cNvSpPr/>
          <p:nvPr/>
        </p:nvSpPr>
        <p:spPr>
          <a:xfrm>
            <a:off x="3401121" y="3574493"/>
            <a:ext cx="1293542" cy="3345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6">
                    <a:lumMod val="75000"/>
                  </a:schemeClr>
                </a:solidFill>
                <a:latin typeface="Tw Cen MT" panose="020B0602020104020603" pitchFamily="34" charset="77"/>
              </a:rPr>
              <a:t>empathizing</a:t>
            </a:r>
            <a:endParaRPr lang="en-US" dirty="0"/>
          </a:p>
        </p:txBody>
      </p:sp>
      <p:sp>
        <p:nvSpPr>
          <p:cNvPr id="9" name="Rectangle 8">
            <a:extLst>
              <a:ext uri="{FF2B5EF4-FFF2-40B4-BE49-F238E27FC236}">
                <a16:creationId xmlns:a16="http://schemas.microsoft.com/office/drawing/2014/main" id="{8B6E74F4-E30B-C94C-98B4-53E0BA113646}"/>
              </a:ext>
            </a:extLst>
          </p:cNvPr>
          <p:cNvSpPr/>
          <p:nvPr/>
        </p:nvSpPr>
        <p:spPr>
          <a:xfrm>
            <a:off x="4512526" y="4195244"/>
            <a:ext cx="962723" cy="3345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6">
                    <a:lumMod val="75000"/>
                  </a:schemeClr>
                </a:solidFill>
                <a:latin typeface="Tw Cen MT" panose="020B0602020104020603" pitchFamily="34" charset="77"/>
              </a:rPr>
              <a:t>assure</a:t>
            </a:r>
            <a:endParaRPr lang="en-US" dirty="0"/>
          </a:p>
        </p:txBody>
      </p:sp>
      <p:sp>
        <p:nvSpPr>
          <p:cNvPr id="10" name="Rectangle 9">
            <a:extLst>
              <a:ext uri="{FF2B5EF4-FFF2-40B4-BE49-F238E27FC236}">
                <a16:creationId xmlns:a16="http://schemas.microsoft.com/office/drawing/2014/main" id="{2BFA7A4B-B29D-1749-A191-2693B4580033}"/>
              </a:ext>
            </a:extLst>
          </p:cNvPr>
          <p:cNvSpPr/>
          <p:nvPr/>
        </p:nvSpPr>
        <p:spPr>
          <a:xfrm>
            <a:off x="1568605" y="4815995"/>
            <a:ext cx="1665249" cy="3345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6">
                    <a:lumMod val="75000"/>
                  </a:schemeClr>
                </a:solidFill>
                <a:latin typeface="Tw Cen MT" panose="020B0602020104020603" pitchFamily="34" charset="77"/>
              </a:rPr>
              <a:t>problem solving</a:t>
            </a:r>
            <a:endParaRPr lang="en-US" dirty="0"/>
          </a:p>
        </p:txBody>
      </p:sp>
      <p:sp>
        <p:nvSpPr>
          <p:cNvPr id="11" name="Rectangle 10">
            <a:extLst>
              <a:ext uri="{FF2B5EF4-FFF2-40B4-BE49-F238E27FC236}">
                <a16:creationId xmlns:a16="http://schemas.microsoft.com/office/drawing/2014/main" id="{C4C8F8DE-C75E-9D45-9BC3-AA8028C5FDDA}"/>
              </a:ext>
            </a:extLst>
          </p:cNvPr>
          <p:cNvSpPr/>
          <p:nvPr/>
        </p:nvSpPr>
        <p:spPr>
          <a:xfrm>
            <a:off x="895816" y="5809234"/>
            <a:ext cx="955288" cy="3345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6">
                    <a:lumMod val="75000"/>
                  </a:schemeClr>
                </a:solidFill>
                <a:latin typeface="Tw Cen MT" panose="020B0602020104020603" pitchFamily="34" charset="77"/>
              </a:rPr>
              <a:t>escalate</a:t>
            </a:r>
            <a:endParaRPr lang="en-US" dirty="0"/>
          </a:p>
        </p:txBody>
      </p:sp>
      <p:sp>
        <p:nvSpPr>
          <p:cNvPr id="12" name="Rectangle 11">
            <a:extLst>
              <a:ext uri="{FF2B5EF4-FFF2-40B4-BE49-F238E27FC236}">
                <a16:creationId xmlns:a16="http://schemas.microsoft.com/office/drawing/2014/main" id="{274CE3C6-55A7-9645-B682-163E37A41FFF}"/>
              </a:ext>
            </a:extLst>
          </p:cNvPr>
          <p:cNvSpPr/>
          <p:nvPr/>
        </p:nvSpPr>
        <p:spPr>
          <a:xfrm>
            <a:off x="6304156" y="5809233"/>
            <a:ext cx="1735873" cy="3345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6">
                    <a:lumMod val="75000"/>
                  </a:schemeClr>
                </a:solidFill>
                <a:latin typeface="Tw Cen MT" panose="020B0602020104020603" pitchFamily="34" charset="77"/>
              </a:rPr>
              <a:t>on-site technician</a:t>
            </a:r>
            <a:endParaRPr lang="en-US" dirty="0"/>
          </a:p>
        </p:txBody>
      </p:sp>
      <p:sp>
        <p:nvSpPr>
          <p:cNvPr id="13" name="Rectangle 12">
            <a:extLst>
              <a:ext uri="{FF2B5EF4-FFF2-40B4-BE49-F238E27FC236}">
                <a16:creationId xmlns:a16="http://schemas.microsoft.com/office/drawing/2014/main" id="{DEA44457-07E9-D54F-9F8A-190B605CD32C}"/>
              </a:ext>
            </a:extLst>
          </p:cNvPr>
          <p:cNvSpPr/>
          <p:nvPr/>
        </p:nvSpPr>
        <p:spPr>
          <a:xfrm>
            <a:off x="1421781" y="6449898"/>
            <a:ext cx="1958896" cy="3345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6">
                    <a:lumMod val="75000"/>
                  </a:schemeClr>
                </a:solidFill>
                <a:latin typeface="Tw Cen MT" panose="020B0602020104020603" pitchFamily="34" charset="77"/>
              </a:rPr>
              <a:t>letter of resolution</a:t>
            </a:r>
            <a:endParaRPr lang="en-US" dirty="0"/>
          </a:p>
        </p:txBody>
      </p:sp>
    </p:spTree>
    <p:extLst>
      <p:ext uri="{BB962C8B-B14F-4D97-AF65-F5344CB8AC3E}">
        <p14:creationId xmlns:p14="http://schemas.microsoft.com/office/powerpoint/2010/main" val="332453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heckerboard(across)">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heckerboard(across)">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Freeform 36"/>
          <p:cNvSpPr/>
          <p:nvPr/>
        </p:nvSpPr>
        <p:spPr>
          <a:xfrm>
            <a:off x="5837401" y="0"/>
            <a:ext cx="1420650" cy="6858000"/>
          </a:xfrm>
          <a:custGeom>
            <a:avLst/>
            <a:gdLst>
              <a:gd name="connsiteX0" fmla="*/ 585977 w 1537687"/>
              <a:gd name="connsiteY0" fmla="*/ 0 h 6858000"/>
              <a:gd name="connsiteX1" fmla="*/ 1368880 w 1537687"/>
              <a:gd name="connsiteY1" fmla="*/ 0 h 6858000"/>
              <a:gd name="connsiteX2" fmla="*/ 1373883 w 1537687"/>
              <a:gd name="connsiteY2" fmla="*/ 18103 h 6858000"/>
              <a:gd name="connsiteX3" fmla="*/ 1513436 w 1537687"/>
              <a:gd name="connsiteY3" fmla="*/ 1774664 h 6858000"/>
              <a:gd name="connsiteX4" fmla="*/ 1242006 w 1537687"/>
              <a:gd name="connsiteY4" fmla="*/ 6609767 h 6858000"/>
              <a:gd name="connsiteX5" fmla="*/ 1305969 w 1537687"/>
              <a:gd name="connsiteY5" fmla="*/ 6858000 h 6858000"/>
              <a:gd name="connsiteX6" fmla="*/ 269403 w 1537687"/>
              <a:gd name="connsiteY6" fmla="*/ 6858000 h 6858000"/>
              <a:gd name="connsiteX7" fmla="*/ 264207 w 1537687"/>
              <a:gd name="connsiteY7" fmla="*/ 6846573 h 6858000"/>
              <a:gd name="connsiteX8" fmla="*/ 19853 w 1537687"/>
              <a:gd name="connsiteY8" fmla="*/ 4746914 h 6858000"/>
              <a:gd name="connsiteX9" fmla="*/ 874774 w 1537687"/>
              <a:gd name="connsiteY9" fmla="*/ 1021492 h 6858000"/>
              <a:gd name="connsiteX10" fmla="*/ 665204 w 1537687"/>
              <a:gd name="connsiteY10" fmla="*/ 157889 h 6858000"/>
              <a:gd name="connsiteX11" fmla="*/ 585977 w 153768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687" h="6858000">
                <a:moveTo>
                  <a:pt x="585977" y="0"/>
                </a:moveTo>
                <a:lnTo>
                  <a:pt x="1368880" y="0"/>
                </a:lnTo>
                <a:lnTo>
                  <a:pt x="1373883" y="18103"/>
                </a:lnTo>
                <a:cubicBezTo>
                  <a:pt x="1500291" y="517863"/>
                  <a:pt x="1580470" y="1121717"/>
                  <a:pt x="1513436" y="1774664"/>
                </a:cubicBezTo>
                <a:cubicBezTo>
                  <a:pt x="1345853" y="3407030"/>
                  <a:pt x="846406" y="4856808"/>
                  <a:pt x="1242006" y="6609767"/>
                </a:cubicBezTo>
                <a:lnTo>
                  <a:pt x="1305969" y="6858000"/>
                </a:lnTo>
                <a:lnTo>
                  <a:pt x="269403" y="6858000"/>
                </a:lnTo>
                <a:lnTo>
                  <a:pt x="264207" y="6846573"/>
                </a:lnTo>
                <a:cubicBezTo>
                  <a:pt x="133263" y="6541394"/>
                  <a:pt x="-63261" y="5876595"/>
                  <a:pt x="19853" y="4746914"/>
                </a:cubicBezTo>
                <a:cubicBezTo>
                  <a:pt x="140746" y="3103741"/>
                  <a:pt x="888263" y="2228077"/>
                  <a:pt x="874774" y="1021492"/>
                </a:cubicBezTo>
                <a:cubicBezTo>
                  <a:pt x="871402" y="719846"/>
                  <a:pt x="788164" y="427193"/>
                  <a:pt x="665204" y="157889"/>
                </a:cubicBezTo>
                <a:lnTo>
                  <a:pt x="585977" y="0"/>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6017266" y="0"/>
            <a:ext cx="961052" cy="2223249"/>
          </a:xfrm>
          <a:custGeom>
            <a:avLst/>
            <a:gdLst>
              <a:gd name="connsiteX0" fmla="*/ 0 w 961052"/>
              <a:gd name="connsiteY0" fmla="*/ 0 h 2223249"/>
              <a:gd name="connsiteX1" fmla="*/ 932141 w 961052"/>
              <a:gd name="connsiteY1" fmla="*/ 0 h 2223249"/>
              <a:gd name="connsiteX2" fmla="*/ 943375 w 961052"/>
              <a:gd name="connsiteY2" fmla="*/ 75956 h 2223249"/>
              <a:gd name="connsiteX3" fmla="*/ 937229 w 961052"/>
              <a:gd name="connsiteY3" fmla="*/ 794456 h 2223249"/>
              <a:gd name="connsiteX4" fmla="*/ 643773 w 961052"/>
              <a:gd name="connsiteY4" fmla="*/ 2162806 h 2223249"/>
              <a:gd name="connsiteX5" fmla="*/ 624925 w 961052"/>
              <a:gd name="connsiteY5" fmla="*/ 2223249 h 2223249"/>
              <a:gd name="connsiteX6" fmla="*/ 582163 w 961052"/>
              <a:gd name="connsiteY6" fmla="*/ 1954939 h 2223249"/>
              <a:gd name="connsiteX7" fmla="*/ 30729 w 961052"/>
              <a:gd name="connsiteY7" fmla="*/ 72032 h 2223249"/>
              <a:gd name="connsiteX8" fmla="*/ 0 w 961052"/>
              <a:gd name="connsiteY8" fmla="*/ 0 h 22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052" h="2223249">
                <a:moveTo>
                  <a:pt x="0" y="0"/>
                </a:moveTo>
                <a:lnTo>
                  <a:pt x="932141" y="0"/>
                </a:lnTo>
                <a:lnTo>
                  <a:pt x="943375" y="75956"/>
                </a:lnTo>
                <a:cubicBezTo>
                  <a:pt x="967053" y="290844"/>
                  <a:pt x="968799" y="530369"/>
                  <a:pt x="937229" y="794456"/>
                </a:cubicBezTo>
                <a:cubicBezTo>
                  <a:pt x="874089" y="1322631"/>
                  <a:pt x="764091" y="1765359"/>
                  <a:pt x="643773" y="2162806"/>
                </a:cubicBezTo>
                <a:lnTo>
                  <a:pt x="624925" y="2223249"/>
                </a:lnTo>
                <a:lnTo>
                  <a:pt x="582163" y="1954939"/>
                </a:lnTo>
                <a:cubicBezTo>
                  <a:pt x="460650" y="1299270"/>
                  <a:pt x="263338" y="637264"/>
                  <a:pt x="30729" y="72032"/>
                </a:cubicBezTo>
                <a:lnTo>
                  <a:pt x="0"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6129214" y="2223249"/>
            <a:ext cx="600221" cy="2682801"/>
          </a:xfrm>
          <a:custGeom>
            <a:avLst/>
            <a:gdLst>
              <a:gd name="connsiteX0" fmla="*/ 512978 w 600221"/>
              <a:gd name="connsiteY0" fmla="*/ 0 h 2682801"/>
              <a:gd name="connsiteX1" fmla="*/ 539551 w 600221"/>
              <a:gd name="connsiteY1" fmla="*/ 166732 h 2682801"/>
              <a:gd name="connsiteX2" fmla="*/ 334589 w 600221"/>
              <a:gd name="connsiteY2" fmla="*/ 2357349 h 2682801"/>
              <a:gd name="connsiteX3" fmla="*/ 205180 w 600221"/>
              <a:gd name="connsiteY3" fmla="*/ 2612139 h 2682801"/>
              <a:gd name="connsiteX4" fmla="*/ 174960 w 600221"/>
              <a:gd name="connsiteY4" fmla="*/ 2682801 h 2682801"/>
              <a:gd name="connsiteX5" fmla="*/ 155655 w 600221"/>
              <a:gd name="connsiteY5" fmla="*/ 2635634 h 2682801"/>
              <a:gd name="connsiteX6" fmla="*/ 13414 w 600221"/>
              <a:gd name="connsiteY6" fmla="*/ 1735389 h 2682801"/>
              <a:gd name="connsiteX7" fmla="*/ 470976 w 600221"/>
              <a:gd name="connsiteY7" fmla="*/ 134692 h 2682801"/>
              <a:gd name="connsiteX8" fmla="*/ 512978 w 600221"/>
              <a:gd name="connsiteY8" fmla="*/ 0 h 26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21" h="2682801">
                <a:moveTo>
                  <a:pt x="512978" y="0"/>
                </a:moveTo>
                <a:lnTo>
                  <a:pt x="539551" y="166732"/>
                </a:lnTo>
                <a:cubicBezTo>
                  <a:pt x="653985" y="1030412"/>
                  <a:pt x="617665" y="1842090"/>
                  <a:pt x="334589" y="2357349"/>
                </a:cubicBezTo>
                <a:cubicBezTo>
                  <a:pt x="287284" y="2443375"/>
                  <a:pt x="244265" y="2528374"/>
                  <a:pt x="205180" y="2612139"/>
                </a:cubicBezTo>
                <a:lnTo>
                  <a:pt x="174960" y="2682801"/>
                </a:lnTo>
                <a:lnTo>
                  <a:pt x="155655" y="2635634"/>
                </a:lnTo>
                <a:cubicBezTo>
                  <a:pt x="39333" y="2332209"/>
                  <a:pt x="-30930" y="2033786"/>
                  <a:pt x="13414" y="1735389"/>
                </a:cubicBezTo>
                <a:cubicBezTo>
                  <a:pt x="93235" y="1198274"/>
                  <a:pt x="286863" y="709894"/>
                  <a:pt x="470976" y="134692"/>
                </a:cubicBezTo>
                <a:lnTo>
                  <a:pt x="512978"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970893" y="4906049"/>
            <a:ext cx="1020610" cy="1951950"/>
          </a:xfrm>
          <a:custGeom>
            <a:avLst/>
            <a:gdLst>
              <a:gd name="connsiteX0" fmla="*/ 333281 w 1020610"/>
              <a:gd name="connsiteY0" fmla="*/ 0 h 1951950"/>
              <a:gd name="connsiteX1" fmla="*/ 388749 w 1020610"/>
              <a:gd name="connsiteY1" fmla="*/ 135528 h 1951950"/>
              <a:gd name="connsiteX2" fmla="*/ 1020610 w 1020610"/>
              <a:gd name="connsiteY2" fmla="*/ 1950741 h 1951950"/>
              <a:gd name="connsiteX3" fmla="*/ 1020610 w 1020610"/>
              <a:gd name="connsiteY3" fmla="*/ 1951950 h 1951950"/>
              <a:gd name="connsiteX4" fmla="*/ 32515 w 1020610"/>
              <a:gd name="connsiteY4" fmla="*/ 1951950 h 1951950"/>
              <a:gd name="connsiteX5" fmla="*/ 29320 w 1020610"/>
              <a:gd name="connsiteY5" fmla="*/ 1932141 h 1951950"/>
              <a:gd name="connsiteX6" fmla="*/ 257700 w 1020610"/>
              <a:gd name="connsiteY6" fmla="*/ 176721 h 1951950"/>
              <a:gd name="connsiteX7" fmla="*/ 333281 w 1020610"/>
              <a:gd name="connsiteY7" fmla="*/ 0 h 19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10" h="1951950">
                <a:moveTo>
                  <a:pt x="333281" y="0"/>
                </a:moveTo>
                <a:lnTo>
                  <a:pt x="388749" y="135528"/>
                </a:lnTo>
                <a:cubicBezTo>
                  <a:pt x="636259" y="708576"/>
                  <a:pt x="997498" y="1302710"/>
                  <a:pt x="1020610" y="1950741"/>
                </a:cubicBezTo>
                <a:lnTo>
                  <a:pt x="1020610" y="1951950"/>
                </a:lnTo>
                <a:lnTo>
                  <a:pt x="32515" y="1951950"/>
                </a:lnTo>
                <a:lnTo>
                  <a:pt x="29320" y="1932141"/>
                </a:lnTo>
                <a:cubicBezTo>
                  <a:pt x="-17956" y="1604064"/>
                  <a:pt x="-46126" y="957193"/>
                  <a:pt x="257700" y="176721"/>
                </a:cubicBezTo>
                <a:lnTo>
                  <a:pt x="333281" y="0"/>
                </a:lnTo>
                <a:close/>
              </a:path>
            </a:pathLst>
          </a:custGeom>
          <a:solidFill>
            <a:srgbClr val="0071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0" y="1179164"/>
            <a:ext cx="7876032" cy="5386090"/>
          </a:xfrm>
          <a:prstGeom prst="rect">
            <a:avLst/>
          </a:prstGeom>
          <a:noFill/>
        </p:spPr>
        <p:txBody>
          <a:bodyPr wrap="square" lIns="0" tIns="0" rIns="0" bIns="0" rtlCol="0">
            <a:spAutoFit/>
          </a:bodyPr>
          <a:lstStyle/>
          <a:p>
            <a:r>
              <a:rPr lang="en-US" sz="3500" dirty="0"/>
              <a:t>- Work individually</a:t>
            </a:r>
          </a:p>
          <a:p>
            <a:r>
              <a:rPr lang="en-US" sz="3500" dirty="0"/>
              <a:t>- Prepare a free talk about the procedure for handling a customer’s complaint based on the suggestions:</a:t>
            </a:r>
          </a:p>
          <a:p>
            <a:pPr marL="342900" lvl="0" indent="-342900">
              <a:buFont typeface="Arial" pitchFamily="34" charset="0"/>
              <a:buChar char="•"/>
            </a:pPr>
            <a:r>
              <a:rPr lang="en-US" sz="3500" dirty="0"/>
              <a:t>Greeting</a:t>
            </a:r>
          </a:p>
          <a:p>
            <a:pPr marL="342900" lvl="0" indent="-342900">
              <a:buFont typeface="Arial" pitchFamily="34" charset="0"/>
              <a:buChar char="•"/>
            </a:pPr>
            <a:r>
              <a:rPr lang="en-US" sz="3500" dirty="0"/>
              <a:t>Active listening</a:t>
            </a:r>
          </a:p>
          <a:p>
            <a:pPr marL="342900" lvl="0" indent="-342900">
              <a:buFont typeface="Arial" pitchFamily="34" charset="0"/>
              <a:buChar char="•"/>
            </a:pPr>
            <a:r>
              <a:rPr lang="en-US" sz="3500" dirty="0"/>
              <a:t>Gaining agreement</a:t>
            </a:r>
          </a:p>
          <a:p>
            <a:pPr marL="342900" lvl="0" indent="-342900">
              <a:buFont typeface="Arial" pitchFamily="34" charset="0"/>
              <a:buChar char="•"/>
            </a:pPr>
            <a:r>
              <a:rPr lang="en-US" sz="3500" dirty="0"/>
              <a:t>Apologizing, empathizing and assuring</a:t>
            </a:r>
          </a:p>
          <a:p>
            <a:pPr marL="342900" lvl="0" indent="-342900">
              <a:buFont typeface="Arial" pitchFamily="34" charset="0"/>
              <a:buChar char="•"/>
            </a:pPr>
            <a:r>
              <a:rPr lang="en-US" sz="3500" dirty="0"/>
              <a:t>Problem solving</a:t>
            </a:r>
          </a:p>
          <a:p>
            <a:pPr marL="342900" lvl="0" indent="-342900">
              <a:buFont typeface="Arial" pitchFamily="34" charset="0"/>
              <a:buChar char="•"/>
            </a:pPr>
            <a:r>
              <a:rPr lang="en-US" sz="3500" dirty="0"/>
              <a:t>Confirmation</a:t>
            </a:r>
          </a:p>
        </p:txBody>
      </p:sp>
      <p:sp>
        <p:nvSpPr>
          <p:cNvPr id="39" name="Rectangle 38"/>
          <p:cNvSpPr/>
          <p:nvPr/>
        </p:nvSpPr>
        <p:spPr>
          <a:xfrm>
            <a:off x="7400544" y="40604"/>
            <a:ext cx="4873637" cy="6776792"/>
          </a:xfrm>
          <a:prstGeom prst="rect">
            <a:avLst/>
          </a:prstGeom>
          <a:gradFill flip="none" rotWithShape="1">
            <a:gsLst>
              <a:gs pos="0">
                <a:schemeClr val="bg1">
                  <a:alpha val="7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A2A670-4772-4504-9A86-BE460BACA39F}"/>
              </a:ext>
            </a:extLst>
          </p:cNvPr>
          <p:cNvSpPr/>
          <p:nvPr/>
        </p:nvSpPr>
        <p:spPr>
          <a:xfrm>
            <a:off x="106064" y="0"/>
            <a:ext cx="6023149" cy="1169551"/>
          </a:xfrm>
          <a:prstGeom prst="rect">
            <a:avLst/>
          </a:prstGeom>
        </p:spPr>
        <p:txBody>
          <a:bodyPr wrap="square" lIns="0" tIns="0" rIns="0" bIns="0">
            <a:spAutoFit/>
          </a:bodyPr>
          <a:lstStyle/>
          <a:p>
            <a:r>
              <a:rPr kumimoji="0" lang="en-US" sz="3800" b="1" i="0" u="none" strike="noStrike" kern="1200" cap="none" spc="0" normalizeH="0" baseline="0" noProof="0" dirty="0">
                <a:ln>
                  <a:noFill/>
                </a:ln>
                <a:solidFill>
                  <a:srgbClr val="083D65"/>
                </a:solidFill>
                <a:effectLst/>
                <a:uLnTx/>
                <a:uFillTx/>
                <a:latin typeface="Segoe UI" panose="020B0502040204020203" pitchFamily="34" charset="0"/>
                <a:cs typeface="Segoe UI" panose="020B0502040204020203" pitchFamily="34" charset="0"/>
              </a:rPr>
              <a:t>Activity 7: </a:t>
            </a:r>
            <a:r>
              <a:rPr lang="en-US" sz="3800" b="1" dirty="0"/>
              <a:t>Complaint handling procedure</a:t>
            </a:r>
            <a:endParaRPr lang="en-US" sz="3800" dirty="0"/>
          </a:p>
        </p:txBody>
      </p:sp>
      <p:pic>
        <p:nvPicPr>
          <p:cNvPr id="2" name="Picture 2" descr="D:\DHCN\TA CNTT 6\UNIT 5-offline\ex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0544" y="2057400"/>
            <a:ext cx="455980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864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7761" t="3666" r="17761" b="4600"/>
          <a:stretch/>
        </p:blipFill>
        <p:spPr>
          <a:xfrm>
            <a:off x="3187700" y="1866900"/>
            <a:ext cx="5816600" cy="3799510"/>
          </a:xfrm>
          <a:prstGeom prst="rect">
            <a:avLst/>
          </a:prstGeom>
        </p:spPr>
      </p:pic>
      <p:sp>
        <p:nvSpPr>
          <p:cNvPr id="24" name="Rectangle 23"/>
          <p:cNvSpPr/>
          <p:nvPr/>
        </p:nvSpPr>
        <p:spPr>
          <a:xfrm>
            <a:off x="3151461" y="1857839"/>
            <a:ext cx="5852839" cy="3808571"/>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 name="TextBox 5"/>
          <p:cNvSpPr txBox="1"/>
          <p:nvPr/>
        </p:nvSpPr>
        <p:spPr>
          <a:xfrm>
            <a:off x="3596071" y="461762"/>
            <a:ext cx="4873129" cy="553998"/>
          </a:xfrm>
          <a:prstGeom prst="rect">
            <a:avLst/>
          </a:prstGeom>
          <a:noFill/>
        </p:spPr>
        <p:txBody>
          <a:bodyPr wrap="none" lIns="0" tIns="0" rIns="0" bIns="0" rtlCol="0">
            <a:spAutoFit/>
          </a:bodyPr>
          <a:lstStyle/>
          <a:p>
            <a:r>
              <a:rPr lang="en-US" sz="3600" dirty="0">
                <a:solidFill>
                  <a:srgbClr val="32425C"/>
                </a:solidFill>
                <a:latin typeface="+mj-lt"/>
              </a:rPr>
              <a:t>Customer service quote</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8942" t="11587" r="8942" b="7179"/>
          <a:stretch/>
        </p:blipFill>
        <p:spPr>
          <a:xfrm>
            <a:off x="1955800" y="1574800"/>
            <a:ext cx="8280400" cy="4914900"/>
          </a:xfrm>
          <a:prstGeom prst="rect">
            <a:avLst/>
          </a:prstGeom>
        </p:spPr>
      </p:pic>
      <p:sp>
        <p:nvSpPr>
          <p:cNvPr id="25" name="TextBox 24"/>
          <p:cNvSpPr txBox="1"/>
          <p:nvPr/>
        </p:nvSpPr>
        <p:spPr>
          <a:xfrm>
            <a:off x="3629075" y="2558662"/>
            <a:ext cx="5011837" cy="2954655"/>
          </a:xfrm>
          <a:prstGeom prst="rect">
            <a:avLst/>
          </a:prstGeom>
          <a:noFill/>
        </p:spPr>
        <p:txBody>
          <a:bodyPr wrap="square" lIns="0" tIns="0" rIns="0" bIns="0" rtlCol="0" anchor="ctr">
            <a:spAutoFit/>
          </a:bodyPr>
          <a:lstStyle/>
          <a:p>
            <a:pPr algn="ctr"/>
            <a:r>
              <a:rPr lang="en-US" sz="3200" dirty="0">
                <a:solidFill>
                  <a:schemeClr val="tx2">
                    <a:lumMod val="75000"/>
                  </a:schemeClr>
                </a:solidFill>
                <a:latin typeface="+mj-lt"/>
              </a:rPr>
              <a:t>In the world of internet customer service, it’s important to remember your competitor is only one mouse click away</a:t>
            </a:r>
          </a:p>
          <a:p>
            <a:pPr algn="ctr"/>
            <a:r>
              <a:rPr lang="en-US" sz="3200" dirty="0">
                <a:solidFill>
                  <a:schemeClr val="tx2">
                    <a:lumMod val="75000"/>
                  </a:schemeClr>
                </a:solidFill>
                <a:latin typeface="+mj-lt"/>
              </a:rPr>
              <a:t>- Doug Warner</a:t>
            </a:r>
          </a:p>
        </p:txBody>
      </p:sp>
      <p:grpSp>
        <p:nvGrpSpPr>
          <p:cNvPr id="12" name="Group 11"/>
          <p:cNvGrpSpPr/>
          <p:nvPr/>
        </p:nvGrpSpPr>
        <p:grpSpPr>
          <a:xfrm>
            <a:off x="2549107" y="2358384"/>
            <a:ext cx="1079969" cy="1066800"/>
            <a:chOff x="4279221" y="2033354"/>
            <a:chExt cx="1412875" cy="1395646"/>
          </a:xfrm>
        </p:grpSpPr>
        <p:sp>
          <p:nvSpPr>
            <p:cNvPr id="13"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15" name="Group 14"/>
          <p:cNvGrpSpPr/>
          <p:nvPr/>
        </p:nvGrpSpPr>
        <p:grpSpPr>
          <a:xfrm>
            <a:off x="2549107" y="4159250"/>
            <a:ext cx="1079969" cy="1066800"/>
            <a:chOff x="4279221" y="2033354"/>
            <a:chExt cx="1412875" cy="1395646"/>
          </a:xfrm>
        </p:grpSpPr>
        <p:sp>
          <p:nvSpPr>
            <p:cNvPr id="16"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18" name="Group 17"/>
          <p:cNvGrpSpPr/>
          <p:nvPr/>
        </p:nvGrpSpPr>
        <p:grpSpPr>
          <a:xfrm>
            <a:off x="8565680" y="2358384"/>
            <a:ext cx="1079969" cy="1066800"/>
            <a:chOff x="4279221" y="2033354"/>
            <a:chExt cx="1412875" cy="1395646"/>
          </a:xfrm>
        </p:grpSpPr>
        <p:sp>
          <p:nvSpPr>
            <p:cNvPr id="19"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1" name="Group 20"/>
          <p:cNvGrpSpPr/>
          <p:nvPr/>
        </p:nvGrpSpPr>
        <p:grpSpPr>
          <a:xfrm>
            <a:off x="8565680" y="4159250"/>
            <a:ext cx="1079969" cy="1066800"/>
            <a:chOff x="4279221" y="2033354"/>
            <a:chExt cx="1412875" cy="1395646"/>
          </a:xfrm>
        </p:grpSpPr>
        <p:sp>
          <p:nvSpPr>
            <p:cNvPr id="22"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6" name="Group 25"/>
          <p:cNvGrpSpPr/>
          <p:nvPr/>
        </p:nvGrpSpPr>
        <p:grpSpPr>
          <a:xfrm>
            <a:off x="5897699" y="2182171"/>
            <a:ext cx="360362" cy="352425"/>
            <a:chOff x="4833938" y="2892425"/>
            <a:chExt cx="360362" cy="352425"/>
          </a:xfrm>
          <a:solidFill>
            <a:srgbClr val="0071BB"/>
          </a:solidFill>
        </p:grpSpPr>
        <p:sp>
          <p:nvSpPr>
            <p:cNvPr id="27" name="Freeform 26"/>
            <p:cNvSpPr>
              <a:spLocks/>
            </p:cNvSpPr>
            <p:nvPr/>
          </p:nvSpPr>
          <p:spPr bwMode="auto">
            <a:xfrm>
              <a:off x="4833938" y="2892425"/>
              <a:ext cx="269875" cy="247650"/>
            </a:xfrm>
            <a:custGeom>
              <a:avLst/>
              <a:gdLst>
                <a:gd name="T0" fmla="*/ 66 w 72"/>
                <a:gd name="T1" fmla="*/ 34 h 66"/>
                <a:gd name="T2" fmla="*/ 72 w 72"/>
                <a:gd name="T3" fmla="*/ 34 h 66"/>
                <a:gd name="T4" fmla="*/ 72 w 72"/>
                <a:gd name="T5" fmla="*/ 30 h 66"/>
                <a:gd name="T6" fmla="*/ 36 w 72"/>
                <a:gd name="T7" fmla="*/ 0 h 66"/>
                <a:gd name="T8" fmla="*/ 0 w 72"/>
                <a:gd name="T9" fmla="*/ 30 h 66"/>
                <a:gd name="T10" fmla="*/ 9 w 72"/>
                <a:gd name="T11" fmla="*/ 50 h 66"/>
                <a:gd name="T12" fmla="*/ 2 w 72"/>
                <a:gd name="T13" fmla="*/ 63 h 66"/>
                <a:gd name="T14" fmla="*/ 2 w 72"/>
                <a:gd name="T15" fmla="*/ 65 h 66"/>
                <a:gd name="T16" fmla="*/ 4 w 72"/>
                <a:gd name="T17" fmla="*/ 66 h 66"/>
                <a:gd name="T18" fmla="*/ 5 w 72"/>
                <a:gd name="T19" fmla="*/ 66 h 66"/>
                <a:gd name="T20" fmla="*/ 24 w 72"/>
                <a:gd name="T21" fmla="*/ 58 h 66"/>
                <a:gd name="T22" fmla="*/ 29 w 72"/>
                <a:gd name="T23" fmla="*/ 59 h 66"/>
                <a:gd name="T24" fmla="*/ 30 w 72"/>
                <a:gd name="T25" fmla="*/ 59 h 66"/>
                <a:gd name="T26" fmla="*/ 33 w 72"/>
                <a:gd name="T27" fmla="*/ 59 h 66"/>
                <a:gd name="T28" fmla="*/ 66 w 72"/>
                <a:gd name="T29" fmla="*/ 3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66">
                  <a:moveTo>
                    <a:pt x="66" y="34"/>
                  </a:moveTo>
                  <a:cubicBezTo>
                    <a:pt x="68" y="34"/>
                    <a:pt x="70" y="34"/>
                    <a:pt x="72" y="34"/>
                  </a:cubicBezTo>
                  <a:cubicBezTo>
                    <a:pt x="72" y="33"/>
                    <a:pt x="72" y="31"/>
                    <a:pt x="72" y="30"/>
                  </a:cubicBezTo>
                  <a:cubicBezTo>
                    <a:pt x="72" y="13"/>
                    <a:pt x="56" y="0"/>
                    <a:pt x="36" y="0"/>
                  </a:cubicBezTo>
                  <a:cubicBezTo>
                    <a:pt x="16" y="0"/>
                    <a:pt x="0" y="13"/>
                    <a:pt x="0" y="30"/>
                  </a:cubicBezTo>
                  <a:cubicBezTo>
                    <a:pt x="0" y="38"/>
                    <a:pt x="3" y="45"/>
                    <a:pt x="9" y="50"/>
                  </a:cubicBezTo>
                  <a:cubicBezTo>
                    <a:pt x="2" y="63"/>
                    <a:pt x="2" y="63"/>
                    <a:pt x="2" y="63"/>
                  </a:cubicBezTo>
                  <a:cubicBezTo>
                    <a:pt x="2" y="64"/>
                    <a:pt x="2" y="65"/>
                    <a:pt x="2" y="65"/>
                  </a:cubicBezTo>
                  <a:cubicBezTo>
                    <a:pt x="3" y="66"/>
                    <a:pt x="3" y="66"/>
                    <a:pt x="4" y="66"/>
                  </a:cubicBezTo>
                  <a:cubicBezTo>
                    <a:pt x="4" y="66"/>
                    <a:pt x="5" y="66"/>
                    <a:pt x="5" y="66"/>
                  </a:cubicBezTo>
                  <a:cubicBezTo>
                    <a:pt x="24" y="58"/>
                    <a:pt x="24" y="58"/>
                    <a:pt x="24" y="58"/>
                  </a:cubicBezTo>
                  <a:cubicBezTo>
                    <a:pt x="26" y="59"/>
                    <a:pt x="28" y="59"/>
                    <a:pt x="29" y="59"/>
                  </a:cubicBezTo>
                  <a:cubicBezTo>
                    <a:pt x="30" y="59"/>
                    <a:pt x="30" y="59"/>
                    <a:pt x="30" y="59"/>
                  </a:cubicBezTo>
                  <a:cubicBezTo>
                    <a:pt x="30" y="59"/>
                    <a:pt x="31" y="59"/>
                    <a:pt x="33" y="59"/>
                  </a:cubicBezTo>
                  <a:cubicBezTo>
                    <a:pt x="35" y="45"/>
                    <a:pt x="49" y="34"/>
                    <a:pt x="6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7"/>
            <p:cNvSpPr>
              <a:spLocks/>
            </p:cNvSpPr>
            <p:nvPr/>
          </p:nvSpPr>
          <p:spPr bwMode="auto">
            <a:xfrm>
              <a:off x="4968875" y="3035300"/>
              <a:ext cx="225425" cy="209550"/>
            </a:xfrm>
            <a:custGeom>
              <a:avLst/>
              <a:gdLst>
                <a:gd name="T0" fmla="*/ 30 w 60"/>
                <a:gd name="T1" fmla="*/ 0 h 56"/>
                <a:gd name="T2" fmla="*/ 0 w 60"/>
                <a:gd name="T3" fmla="*/ 26 h 56"/>
                <a:gd name="T4" fmla="*/ 26 w 60"/>
                <a:gd name="T5" fmla="*/ 52 h 56"/>
                <a:gd name="T6" fmla="*/ 26 w 60"/>
                <a:gd name="T7" fmla="*/ 52 h 56"/>
                <a:gd name="T8" fmla="*/ 40 w 60"/>
                <a:gd name="T9" fmla="*/ 50 h 56"/>
                <a:gd name="T10" fmla="*/ 55 w 60"/>
                <a:gd name="T11" fmla="*/ 56 h 56"/>
                <a:gd name="T12" fmla="*/ 57 w 60"/>
                <a:gd name="T13" fmla="*/ 55 h 56"/>
                <a:gd name="T14" fmla="*/ 58 w 60"/>
                <a:gd name="T15" fmla="*/ 53 h 56"/>
                <a:gd name="T16" fmla="*/ 52 w 60"/>
                <a:gd name="T17" fmla="*/ 43 h 56"/>
                <a:gd name="T18" fmla="*/ 60 w 60"/>
                <a:gd name="T19" fmla="*/ 26 h 56"/>
                <a:gd name="T20" fmla="*/ 30 w 60"/>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56">
                  <a:moveTo>
                    <a:pt x="30" y="0"/>
                  </a:moveTo>
                  <a:cubicBezTo>
                    <a:pt x="14" y="0"/>
                    <a:pt x="0" y="12"/>
                    <a:pt x="0" y="26"/>
                  </a:cubicBezTo>
                  <a:cubicBezTo>
                    <a:pt x="0" y="39"/>
                    <a:pt x="12" y="51"/>
                    <a:pt x="26" y="52"/>
                  </a:cubicBezTo>
                  <a:cubicBezTo>
                    <a:pt x="26" y="52"/>
                    <a:pt x="26" y="52"/>
                    <a:pt x="26" y="52"/>
                  </a:cubicBezTo>
                  <a:cubicBezTo>
                    <a:pt x="31" y="53"/>
                    <a:pt x="36" y="52"/>
                    <a:pt x="40" y="50"/>
                  </a:cubicBezTo>
                  <a:cubicBezTo>
                    <a:pt x="41" y="51"/>
                    <a:pt x="54" y="55"/>
                    <a:pt x="55" y="56"/>
                  </a:cubicBezTo>
                  <a:cubicBezTo>
                    <a:pt x="56" y="56"/>
                    <a:pt x="57" y="56"/>
                    <a:pt x="57" y="55"/>
                  </a:cubicBezTo>
                  <a:cubicBezTo>
                    <a:pt x="58" y="55"/>
                    <a:pt x="58" y="54"/>
                    <a:pt x="58" y="53"/>
                  </a:cubicBezTo>
                  <a:cubicBezTo>
                    <a:pt x="57" y="51"/>
                    <a:pt x="54" y="45"/>
                    <a:pt x="52" y="43"/>
                  </a:cubicBezTo>
                  <a:cubicBezTo>
                    <a:pt x="57" y="38"/>
                    <a:pt x="60" y="32"/>
                    <a:pt x="60" y="26"/>
                  </a:cubicBezTo>
                  <a:cubicBezTo>
                    <a:pt x="60" y="12"/>
                    <a:pt x="4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5" name="Group 44"/>
          <p:cNvGrpSpPr/>
          <p:nvPr/>
        </p:nvGrpSpPr>
        <p:grpSpPr>
          <a:xfrm>
            <a:off x="2934310" y="2711603"/>
            <a:ext cx="360362" cy="360363"/>
            <a:chOff x="5554663" y="2887663"/>
            <a:chExt cx="360362" cy="360363"/>
          </a:xfrm>
          <a:solidFill>
            <a:schemeClr val="bg1"/>
          </a:solidFill>
        </p:grpSpPr>
        <p:sp>
          <p:nvSpPr>
            <p:cNvPr id="46" name="Freeform 152"/>
            <p:cNvSpPr>
              <a:spLocks/>
            </p:cNvSpPr>
            <p:nvPr/>
          </p:nvSpPr>
          <p:spPr bwMode="auto">
            <a:xfrm>
              <a:off x="5784850" y="3052763"/>
              <a:ext cx="130175" cy="150813"/>
            </a:xfrm>
            <a:custGeom>
              <a:avLst/>
              <a:gdLst>
                <a:gd name="T0" fmla="*/ 35 w 35"/>
                <a:gd name="T1" fmla="*/ 37 h 40"/>
                <a:gd name="T2" fmla="*/ 24 w 35"/>
                <a:gd name="T3" fmla="*/ 22 h 40"/>
                <a:gd name="T4" fmla="*/ 29 w 35"/>
                <a:gd name="T5" fmla="*/ 12 h 40"/>
                <a:gd name="T6" fmla="*/ 17 w 35"/>
                <a:gd name="T7" fmla="*/ 0 h 40"/>
                <a:gd name="T8" fmla="*/ 5 w 35"/>
                <a:gd name="T9" fmla="*/ 12 h 40"/>
                <a:gd name="T10" fmla="*/ 10 w 35"/>
                <a:gd name="T11" fmla="*/ 22 h 40"/>
                <a:gd name="T12" fmla="*/ 0 w 35"/>
                <a:gd name="T13" fmla="*/ 32 h 40"/>
                <a:gd name="T14" fmla="*/ 7 w 35"/>
                <a:gd name="T15" fmla="*/ 40 h 40"/>
                <a:gd name="T16" fmla="*/ 33 w 35"/>
                <a:gd name="T17" fmla="*/ 40 h 40"/>
                <a:gd name="T18" fmla="*/ 33 w 35"/>
                <a:gd name="T19" fmla="*/ 40 h 40"/>
                <a:gd name="T20" fmla="*/ 35 w 35"/>
                <a:gd name="T21" fmla="*/ 38 h 40"/>
                <a:gd name="T22" fmla="*/ 35 w 35"/>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0">
                  <a:moveTo>
                    <a:pt x="35" y="37"/>
                  </a:moveTo>
                  <a:cubicBezTo>
                    <a:pt x="35" y="30"/>
                    <a:pt x="30" y="24"/>
                    <a:pt x="24" y="22"/>
                  </a:cubicBezTo>
                  <a:cubicBezTo>
                    <a:pt x="27" y="19"/>
                    <a:pt x="29" y="16"/>
                    <a:pt x="29" y="12"/>
                  </a:cubicBezTo>
                  <a:cubicBezTo>
                    <a:pt x="29" y="5"/>
                    <a:pt x="24" y="0"/>
                    <a:pt x="17" y="0"/>
                  </a:cubicBezTo>
                  <a:cubicBezTo>
                    <a:pt x="10" y="0"/>
                    <a:pt x="5" y="5"/>
                    <a:pt x="5" y="12"/>
                  </a:cubicBezTo>
                  <a:cubicBezTo>
                    <a:pt x="5" y="16"/>
                    <a:pt x="7" y="19"/>
                    <a:pt x="10" y="22"/>
                  </a:cubicBezTo>
                  <a:cubicBezTo>
                    <a:pt x="5" y="24"/>
                    <a:pt x="2" y="28"/>
                    <a:pt x="0" y="32"/>
                  </a:cubicBezTo>
                  <a:cubicBezTo>
                    <a:pt x="3" y="34"/>
                    <a:pt x="5" y="37"/>
                    <a:pt x="7" y="40"/>
                  </a:cubicBezTo>
                  <a:cubicBezTo>
                    <a:pt x="33" y="40"/>
                    <a:pt x="33" y="40"/>
                    <a:pt x="33" y="40"/>
                  </a:cubicBezTo>
                  <a:cubicBezTo>
                    <a:pt x="33" y="40"/>
                    <a:pt x="33" y="40"/>
                    <a:pt x="33" y="40"/>
                  </a:cubicBezTo>
                  <a:cubicBezTo>
                    <a:pt x="34" y="40"/>
                    <a:pt x="35" y="39"/>
                    <a:pt x="35" y="38"/>
                  </a:cubicBezTo>
                  <a:cubicBezTo>
                    <a:pt x="35" y="38"/>
                    <a:pt x="35" y="38"/>
                    <a:pt x="3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53"/>
            <p:cNvSpPr>
              <a:spLocks/>
            </p:cNvSpPr>
            <p:nvPr/>
          </p:nvSpPr>
          <p:spPr bwMode="auto">
            <a:xfrm>
              <a:off x="5554663" y="3052763"/>
              <a:ext cx="131763" cy="150813"/>
            </a:xfrm>
            <a:custGeom>
              <a:avLst/>
              <a:gdLst>
                <a:gd name="T0" fmla="*/ 35 w 35"/>
                <a:gd name="T1" fmla="*/ 32 h 40"/>
                <a:gd name="T2" fmla="*/ 25 w 35"/>
                <a:gd name="T3" fmla="*/ 22 h 40"/>
                <a:gd name="T4" fmla="*/ 30 w 35"/>
                <a:gd name="T5" fmla="*/ 12 h 40"/>
                <a:gd name="T6" fmla="*/ 18 w 35"/>
                <a:gd name="T7" fmla="*/ 0 h 40"/>
                <a:gd name="T8" fmla="*/ 6 w 35"/>
                <a:gd name="T9" fmla="*/ 12 h 40"/>
                <a:gd name="T10" fmla="*/ 11 w 35"/>
                <a:gd name="T11" fmla="*/ 22 h 40"/>
                <a:gd name="T12" fmla="*/ 0 w 35"/>
                <a:gd name="T13" fmla="*/ 38 h 40"/>
                <a:gd name="T14" fmla="*/ 2 w 35"/>
                <a:gd name="T15" fmla="*/ 40 h 40"/>
                <a:gd name="T16" fmla="*/ 28 w 35"/>
                <a:gd name="T17" fmla="*/ 40 h 40"/>
                <a:gd name="T18" fmla="*/ 35 w 35"/>
                <a:gd name="T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0">
                  <a:moveTo>
                    <a:pt x="35" y="32"/>
                  </a:moveTo>
                  <a:cubicBezTo>
                    <a:pt x="33" y="27"/>
                    <a:pt x="30"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28" y="40"/>
                    <a:pt x="28" y="40"/>
                    <a:pt x="28" y="40"/>
                  </a:cubicBezTo>
                  <a:cubicBezTo>
                    <a:pt x="30" y="37"/>
                    <a:pt x="32" y="34"/>
                    <a:pt x="3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54"/>
            <p:cNvSpPr>
              <a:spLocks/>
            </p:cNvSpPr>
            <p:nvPr/>
          </p:nvSpPr>
          <p:spPr bwMode="auto">
            <a:xfrm>
              <a:off x="5667375" y="3098801"/>
              <a:ext cx="136525" cy="149225"/>
            </a:xfrm>
            <a:custGeom>
              <a:avLst/>
              <a:gdLst>
                <a:gd name="T0" fmla="*/ 36 w 36"/>
                <a:gd name="T1" fmla="*/ 37 h 40"/>
                <a:gd name="T2" fmla="*/ 25 w 36"/>
                <a:gd name="T3" fmla="*/ 22 h 40"/>
                <a:gd name="T4" fmla="*/ 30 w 36"/>
                <a:gd name="T5" fmla="*/ 12 h 40"/>
                <a:gd name="T6" fmla="*/ 18 w 36"/>
                <a:gd name="T7" fmla="*/ 0 h 40"/>
                <a:gd name="T8" fmla="*/ 6 w 36"/>
                <a:gd name="T9" fmla="*/ 12 h 40"/>
                <a:gd name="T10" fmla="*/ 11 w 36"/>
                <a:gd name="T11" fmla="*/ 22 h 40"/>
                <a:gd name="T12" fmla="*/ 0 w 36"/>
                <a:gd name="T13" fmla="*/ 38 h 40"/>
                <a:gd name="T14" fmla="*/ 2 w 36"/>
                <a:gd name="T15" fmla="*/ 40 h 40"/>
                <a:gd name="T16" fmla="*/ 34 w 36"/>
                <a:gd name="T17" fmla="*/ 40 h 40"/>
                <a:gd name="T18" fmla="*/ 34 w 36"/>
                <a:gd name="T19" fmla="*/ 40 h 40"/>
                <a:gd name="T20" fmla="*/ 36 w 36"/>
                <a:gd name="T21" fmla="*/ 38 h 40"/>
                <a:gd name="T22" fmla="*/ 36 w 36"/>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36" y="37"/>
                  </a:moveTo>
                  <a:cubicBezTo>
                    <a:pt x="36" y="30"/>
                    <a:pt x="31"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34" y="40"/>
                    <a:pt x="34" y="40"/>
                    <a:pt x="34" y="40"/>
                  </a:cubicBezTo>
                  <a:cubicBezTo>
                    <a:pt x="34" y="40"/>
                    <a:pt x="34" y="40"/>
                    <a:pt x="34" y="40"/>
                  </a:cubicBezTo>
                  <a:cubicBezTo>
                    <a:pt x="35" y="40"/>
                    <a:pt x="36" y="39"/>
                    <a:pt x="36" y="38"/>
                  </a:cubicBezTo>
                  <a:cubicBezTo>
                    <a:pt x="36" y="38"/>
                    <a:pt x="36" y="38"/>
                    <a:pt x="3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55"/>
            <p:cNvSpPr>
              <a:spLocks noEditPoints="1"/>
            </p:cNvSpPr>
            <p:nvPr/>
          </p:nvSpPr>
          <p:spPr bwMode="auto">
            <a:xfrm>
              <a:off x="5630863" y="2887663"/>
              <a:ext cx="209550" cy="195263"/>
            </a:xfrm>
            <a:custGeom>
              <a:avLst/>
              <a:gdLst>
                <a:gd name="T0" fmla="*/ 50 w 56"/>
                <a:gd name="T1" fmla="*/ 0 h 52"/>
                <a:gd name="T2" fmla="*/ 6 w 56"/>
                <a:gd name="T3" fmla="*/ 0 h 52"/>
                <a:gd name="T4" fmla="*/ 0 w 56"/>
                <a:gd name="T5" fmla="*/ 6 h 52"/>
                <a:gd name="T6" fmla="*/ 0 w 56"/>
                <a:gd name="T7" fmla="*/ 34 h 52"/>
                <a:gd name="T8" fmla="*/ 6 w 56"/>
                <a:gd name="T9" fmla="*/ 40 h 52"/>
                <a:gd name="T10" fmla="*/ 9 w 56"/>
                <a:gd name="T11" fmla="*/ 40 h 52"/>
                <a:gd name="T12" fmla="*/ 21 w 56"/>
                <a:gd name="T13" fmla="*/ 51 h 52"/>
                <a:gd name="T14" fmla="*/ 22 w 56"/>
                <a:gd name="T15" fmla="*/ 52 h 52"/>
                <a:gd name="T16" fmla="*/ 23 w 56"/>
                <a:gd name="T17" fmla="*/ 52 h 52"/>
                <a:gd name="T18" fmla="*/ 24 w 56"/>
                <a:gd name="T19" fmla="*/ 50 h 52"/>
                <a:gd name="T20" fmla="*/ 24 w 56"/>
                <a:gd name="T21" fmla="*/ 40 h 52"/>
                <a:gd name="T22" fmla="*/ 50 w 56"/>
                <a:gd name="T23" fmla="*/ 40 h 52"/>
                <a:gd name="T24" fmla="*/ 56 w 56"/>
                <a:gd name="T25" fmla="*/ 34 h 52"/>
                <a:gd name="T26" fmla="*/ 56 w 56"/>
                <a:gd name="T27" fmla="*/ 6 h 52"/>
                <a:gd name="T28" fmla="*/ 50 w 56"/>
                <a:gd name="T29" fmla="*/ 0 h 52"/>
                <a:gd name="T30" fmla="*/ 42 w 56"/>
                <a:gd name="T31" fmla="*/ 28 h 52"/>
                <a:gd name="T32" fmla="*/ 14 w 56"/>
                <a:gd name="T33" fmla="*/ 28 h 52"/>
                <a:gd name="T34" fmla="*/ 12 w 56"/>
                <a:gd name="T35" fmla="*/ 26 h 52"/>
                <a:gd name="T36" fmla="*/ 14 w 56"/>
                <a:gd name="T37" fmla="*/ 24 h 52"/>
                <a:gd name="T38" fmla="*/ 42 w 56"/>
                <a:gd name="T39" fmla="*/ 24 h 52"/>
                <a:gd name="T40" fmla="*/ 44 w 56"/>
                <a:gd name="T41" fmla="*/ 26 h 52"/>
                <a:gd name="T42" fmla="*/ 42 w 56"/>
                <a:gd name="T43" fmla="*/ 28 h 52"/>
                <a:gd name="T44" fmla="*/ 42 w 56"/>
                <a:gd name="T45" fmla="*/ 20 h 52"/>
                <a:gd name="T46" fmla="*/ 14 w 56"/>
                <a:gd name="T47" fmla="*/ 20 h 52"/>
                <a:gd name="T48" fmla="*/ 12 w 56"/>
                <a:gd name="T49" fmla="*/ 18 h 52"/>
                <a:gd name="T50" fmla="*/ 14 w 56"/>
                <a:gd name="T51" fmla="*/ 16 h 52"/>
                <a:gd name="T52" fmla="*/ 42 w 56"/>
                <a:gd name="T53" fmla="*/ 16 h 52"/>
                <a:gd name="T54" fmla="*/ 44 w 56"/>
                <a:gd name="T55" fmla="*/ 18 h 52"/>
                <a:gd name="T56" fmla="*/ 42 w 56"/>
                <a:gd name="T57" fmla="*/ 20 h 52"/>
                <a:gd name="T58" fmla="*/ 42 w 56"/>
                <a:gd name="T59" fmla="*/ 12 h 52"/>
                <a:gd name="T60" fmla="*/ 14 w 56"/>
                <a:gd name="T61" fmla="*/ 12 h 52"/>
                <a:gd name="T62" fmla="*/ 12 w 56"/>
                <a:gd name="T63" fmla="*/ 10 h 52"/>
                <a:gd name="T64" fmla="*/ 14 w 56"/>
                <a:gd name="T65" fmla="*/ 8 h 52"/>
                <a:gd name="T66" fmla="*/ 42 w 56"/>
                <a:gd name="T67" fmla="*/ 8 h 52"/>
                <a:gd name="T68" fmla="*/ 44 w 56"/>
                <a:gd name="T69" fmla="*/ 10 h 52"/>
                <a:gd name="T70" fmla="*/ 42 w 56"/>
                <a:gd name="T71"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52">
                  <a:moveTo>
                    <a:pt x="50" y="0"/>
                  </a:moveTo>
                  <a:cubicBezTo>
                    <a:pt x="6" y="0"/>
                    <a:pt x="6" y="0"/>
                    <a:pt x="6" y="0"/>
                  </a:cubicBezTo>
                  <a:cubicBezTo>
                    <a:pt x="3" y="0"/>
                    <a:pt x="0" y="3"/>
                    <a:pt x="0" y="6"/>
                  </a:cubicBezTo>
                  <a:cubicBezTo>
                    <a:pt x="0" y="34"/>
                    <a:pt x="0" y="34"/>
                    <a:pt x="0" y="34"/>
                  </a:cubicBezTo>
                  <a:cubicBezTo>
                    <a:pt x="0" y="37"/>
                    <a:pt x="3" y="40"/>
                    <a:pt x="6" y="40"/>
                  </a:cubicBezTo>
                  <a:cubicBezTo>
                    <a:pt x="9" y="40"/>
                    <a:pt x="9" y="40"/>
                    <a:pt x="9" y="40"/>
                  </a:cubicBezTo>
                  <a:cubicBezTo>
                    <a:pt x="21" y="51"/>
                    <a:pt x="21" y="51"/>
                    <a:pt x="21" y="51"/>
                  </a:cubicBezTo>
                  <a:cubicBezTo>
                    <a:pt x="21" y="52"/>
                    <a:pt x="21" y="52"/>
                    <a:pt x="22" y="52"/>
                  </a:cubicBezTo>
                  <a:cubicBezTo>
                    <a:pt x="22" y="52"/>
                    <a:pt x="23" y="52"/>
                    <a:pt x="23" y="52"/>
                  </a:cubicBezTo>
                  <a:cubicBezTo>
                    <a:pt x="24" y="52"/>
                    <a:pt x="24" y="51"/>
                    <a:pt x="24" y="50"/>
                  </a:cubicBezTo>
                  <a:cubicBezTo>
                    <a:pt x="24" y="40"/>
                    <a:pt x="24" y="40"/>
                    <a:pt x="24" y="40"/>
                  </a:cubicBezTo>
                  <a:cubicBezTo>
                    <a:pt x="50" y="40"/>
                    <a:pt x="50" y="40"/>
                    <a:pt x="50" y="40"/>
                  </a:cubicBezTo>
                  <a:cubicBezTo>
                    <a:pt x="53" y="40"/>
                    <a:pt x="56" y="37"/>
                    <a:pt x="56" y="34"/>
                  </a:cubicBezTo>
                  <a:cubicBezTo>
                    <a:pt x="56" y="6"/>
                    <a:pt x="56" y="6"/>
                    <a:pt x="56" y="6"/>
                  </a:cubicBezTo>
                  <a:cubicBezTo>
                    <a:pt x="56" y="3"/>
                    <a:pt x="53" y="0"/>
                    <a:pt x="50" y="0"/>
                  </a:cubicBezTo>
                  <a:close/>
                  <a:moveTo>
                    <a:pt x="42" y="28"/>
                  </a:moveTo>
                  <a:cubicBezTo>
                    <a:pt x="14" y="28"/>
                    <a:pt x="14" y="28"/>
                    <a:pt x="14" y="28"/>
                  </a:cubicBezTo>
                  <a:cubicBezTo>
                    <a:pt x="13" y="28"/>
                    <a:pt x="12" y="27"/>
                    <a:pt x="12" y="26"/>
                  </a:cubicBezTo>
                  <a:cubicBezTo>
                    <a:pt x="12" y="25"/>
                    <a:pt x="13" y="24"/>
                    <a:pt x="14" y="24"/>
                  </a:cubicBezTo>
                  <a:cubicBezTo>
                    <a:pt x="42" y="24"/>
                    <a:pt x="42" y="24"/>
                    <a:pt x="42" y="24"/>
                  </a:cubicBezTo>
                  <a:cubicBezTo>
                    <a:pt x="43" y="24"/>
                    <a:pt x="44" y="25"/>
                    <a:pt x="44" y="26"/>
                  </a:cubicBezTo>
                  <a:cubicBezTo>
                    <a:pt x="44" y="27"/>
                    <a:pt x="43" y="28"/>
                    <a:pt x="42" y="28"/>
                  </a:cubicBezTo>
                  <a:close/>
                  <a:moveTo>
                    <a:pt x="42" y="20"/>
                  </a:moveTo>
                  <a:cubicBezTo>
                    <a:pt x="14" y="20"/>
                    <a:pt x="14" y="20"/>
                    <a:pt x="14" y="20"/>
                  </a:cubicBezTo>
                  <a:cubicBezTo>
                    <a:pt x="13" y="20"/>
                    <a:pt x="12" y="19"/>
                    <a:pt x="12" y="18"/>
                  </a:cubicBezTo>
                  <a:cubicBezTo>
                    <a:pt x="12" y="17"/>
                    <a:pt x="13" y="16"/>
                    <a:pt x="14" y="16"/>
                  </a:cubicBezTo>
                  <a:cubicBezTo>
                    <a:pt x="42" y="16"/>
                    <a:pt x="42" y="16"/>
                    <a:pt x="42" y="16"/>
                  </a:cubicBezTo>
                  <a:cubicBezTo>
                    <a:pt x="43" y="16"/>
                    <a:pt x="44" y="17"/>
                    <a:pt x="44" y="18"/>
                  </a:cubicBezTo>
                  <a:cubicBezTo>
                    <a:pt x="44" y="19"/>
                    <a:pt x="43" y="20"/>
                    <a:pt x="42" y="20"/>
                  </a:cubicBezTo>
                  <a:close/>
                  <a:moveTo>
                    <a:pt x="42" y="12"/>
                  </a:moveTo>
                  <a:cubicBezTo>
                    <a:pt x="14" y="12"/>
                    <a:pt x="14" y="12"/>
                    <a:pt x="14" y="12"/>
                  </a:cubicBezTo>
                  <a:cubicBezTo>
                    <a:pt x="13" y="12"/>
                    <a:pt x="12" y="11"/>
                    <a:pt x="12" y="10"/>
                  </a:cubicBezTo>
                  <a:cubicBezTo>
                    <a:pt x="12" y="9"/>
                    <a:pt x="13" y="8"/>
                    <a:pt x="14" y="8"/>
                  </a:cubicBezTo>
                  <a:cubicBezTo>
                    <a:pt x="42" y="8"/>
                    <a:pt x="42" y="8"/>
                    <a:pt x="42" y="8"/>
                  </a:cubicBezTo>
                  <a:cubicBezTo>
                    <a:pt x="43" y="8"/>
                    <a:pt x="44" y="9"/>
                    <a:pt x="44" y="10"/>
                  </a:cubicBezTo>
                  <a:cubicBezTo>
                    <a:pt x="44" y="11"/>
                    <a:pt x="43"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0" name="Group 49"/>
          <p:cNvGrpSpPr/>
          <p:nvPr/>
        </p:nvGrpSpPr>
        <p:grpSpPr>
          <a:xfrm>
            <a:off x="2937485" y="4556125"/>
            <a:ext cx="360363" cy="330200"/>
            <a:chOff x="4113213" y="2165351"/>
            <a:chExt cx="360363" cy="330200"/>
          </a:xfrm>
          <a:solidFill>
            <a:schemeClr val="bg1"/>
          </a:solidFill>
        </p:grpSpPr>
        <p:sp>
          <p:nvSpPr>
            <p:cNvPr id="51" name="Freeform 50"/>
            <p:cNvSpPr>
              <a:spLocks/>
            </p:cNvSpPr>
            <p:nvPr/>
          </p:nvSpPr>
          <p:spPr bwMode="auto">
            <a:xfrm>
              <a:off x="4127500" y="2165351"/>
              <a:ext cx="300038" cy="123825"/>
            </a:xfrm>
            <a:custGeom>
              <a:avLst/>
              <a:gdLst>
                <a:gd name="T0" fmla="*/ 40 w 80"/>
                <a:gd name="T1" fmla="*/ 33 h 33"/>
                <a:gd name="T2" fmla="*/ 80 w 80"/>
                <a:gd name="T3" fmla="*/ 1 h 33"/>
                <a:gd name="T4" fmla="*/ 76 w 80"/>
                <a:gd name="T5" fmla="*/ 0 h 33"/>
                <a:gd name="T6" fmla="*/ 4 w 80"/>
                <a:gd name="T7" fmla="*/ 0 h 33"/>
                <a:gd name="T8" fmla="*/ 0 w 80"/>
                <a:gd name="T9" fmla="*/ 1 h 33"/>
                <a:gd name="T10" fmla="*/ 40 w 80"/>
                <a:gd name="T11" fmla="*/ 33 h 33"/>
              </a:gdLst>
              <a:ahLst/>
              <a:cxnLst>
                <a:cxn ang="0">
                  <a:pos x="T0" y="T1"/>
                </a:cxn>
                <a:cxn ang="0">
                  <a:pos x="T2" y="T3"/>
                </a:cxn>
                <a:cxn ang="0">
                  <a:pos x="T4" y="T5"/>
                </a:cxn>
                <a:cxn ang="0">
                  <a:pos x="T6" y="T7"/>
                </a:cxn>
                <a:cxn ang="0">
                  <a:pos x="T8" y="T9"/>
                </a:cxn>
                <a:cxn ang="0">
                  <a:pos x="T10" y="T11"/>
                </a:cxn>
              </a:cxnLst>
              <a:rect l="0" t="0" r="r" b="b"/>
              <a:pathLst>
                <a:path w="80" h="33">
                  <a:moveTo>
                    <a:pt x="40" y="33"/>
                  </a:moveTo>
                  <a:cubicBezTo>
                    <a:pt x="80" y="1"/>
                    <a:pt x="80" y="1"/>
                    <a:pt x="80" y="1"/>
                  </a:cubicBezTo>
                  <a:cubicBezTo>
                    <a:pt x="79" y="0"/>
                    <a:pt x="78" y="0"/>
                    <a:pt x="76" y="0"/>
                  </a:cubicBezTo>
                  <a:cubicBezTo>
                    <a:pt x="4" y="0"/>
                    <a:pt x="4" y="0"/>
                    <a:pt x="4" y="0"/>
                  </a:cubicBezTo>
                  <a:cubicBezTo>
                    <a:pt x="2" y="0"/>
                    <a:pt x="1" y="0"/>
                    <a:pt x="0" y="1"/>
                  </a:cubicBezTo>
                  <a:lnTo>
                    <a:pt x="4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51"/>
            <p:cNvSpPr>
              <a:spLocks/>
            </p:cNvSpPr>
            <p:nvPr/>
          </p:nvSpPr>
          <p:spPr bwMode="auto">
            <a:xfrm>
              <a:off x="4113213" y="2179638"/>
              <a:ext cx="330200" cy="211138"/>
            </a:xfrm>
            <a:custGeom>
              <a:avLst/>
              <a:gdLst>
                <a:gd name="T0" fmla="*/ 36 w 88"/>
                <a:gd name="T1" fmla="*/ 50 h 56"/>
                <a:gd name="T2" fmla="*/ 42 w 88"/>
                <a:gd name="T3" fmla="*/ 44 h 56"/>
                <a:gd name="T4" fmla="*/ 64 w 88"/>
                <a:gd name="T5" fmla="*/ 44 h 56"/>
                <a:gd name="T6" fmla="*/ 64 w 88"/>
                <a:gd name="T7" fmla="*/ 38 h 56"/>
                <a:gd name="T8" fmla="*/ 68 w 88"/>
                <a:gd name="T9" fmla="*/ 33 h 56"/>
                <a:gd name="T10" fmla="*/ 74 w 88"/>
                <a:gd name="T11" fmla="*/ 34 h 56"/>
                <a:gd name="T12" fmla="*/ 88 w 88"/>
                <a:gd name="T13" fmla="*/ 46 h 56"/>
                <a:gd name="T14" fmla="*/ 88 w 88"/>
                <a:gd name="T15" fmla="*/ 4 h 56"/>
                <a:gd name="T16" fmla="*/ 87 w 88"/>
                <a:gd name="T17" fmla="*/ 0 h 56"/>
                <a:gd name="T18" fmla="*/ 45 w 88"/>
                <a:gd name="T19" fmla="*/ 34 h 56"/>
                <a:gd name="T20" fmla="*/ 44 w 88"/>
                <a:gd name="T21" fmla="*/ 34 h 56"/>
                <a:gd name="T22" fmla="*/ 43 w 88"/>
                <a:gd name="T23" fmla="*/ 34 h 56"/>
                <a:gd name="T24" fmla="*/ 1 w 88"/>
                <a:gd name="T25" fmla="*/ 0 h 56"/>
                <a:gd name="T26" fmla="*/ 0 w 88"/>
                <a:gd name="T27" fmla="*/ 4 h 56"/>
                <a:gd name="T28" fmla="*/ 0 w 88"/>
                <a:gd name="T29" fmla="*/ 48 h 56"/>
                <a:gd name="T30" fmla="*/ 8 w 88"/>
                <a:gd name="T31" fmla="*/ 56 h 56"/>
                <a:gd name="T32" fmla="*/ 36 w 88"/>
                <a:gd name="T33" fmla="*/ 56 h 56"/>
                <a:gd name="T34" fmla="*/ 36 w 88"/>
                <a:gd name="T35"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6">
                  <a:moveTo>
                    <a:pt x="36" y="50"/>
                  </a:moveTo>
                  <a:cubicBezTo>
                    <a:pt x="36" y="47"/>
                    <a:pt x="39" y="44"/>
                    <a:pt x="42" y="44"/>
                  </a:cubicBezTo>
                  <a:cubicBezTo>
                    <a:pt x="64" y="44"/>
                    <a:pt x="64" y="44"/>
                    <a:pt x="64" y="44"/>
                  </a:cubicBezTo>
                  <a:cubicBezTo>
                    <a:pt x="64" y="38"/>
                    <a:pt x="64" y="38"/>
                    <a:pt x="64" y="38"/>
                  </a:cubicBezTo>
                  <a:cubicBezTo>
                    <a:pt x="64" y="36"/>
                    <a:pt x="65" y="33"/>
                    <a:pt x="68" y="33"/>
                  </a:cubicBezTo>
                  <a:cubicBezTo>
                    <a:pt x="70" y="32"/>
                    <a:pt x="72" y="32"/>
                    <a:pt x="74" y="34"/>
                  </a:cubicBezTo>
                  <a:cubicBezTo>
                    <a:pt x="88" y="46"/>
                    <a:pt x="88" y="46"/>
                    <a:pt x="88" y="46"/>
                  </a:cubicBezTo>
                  <a:cubicBezTo>
                    <a:pt x="88" y="4"/>
                    <a:pt x="88" y="4"/>
                    <a:pt x="88" y="4"/>
                  </a:cubicBezTo>
                  <a:cubicBezTo>
                    <a:pt x="88" y="3"/>
                    <a:pt x="88" y="1"/>
                    <a:pt x="87" y="0"/>
                  </a:cubicBezTo>
                  <a:cubicBezTo>
                    <a:pt x="45" y="34"/>
                    <a:pt x="45" y="34"/>
                    <a:pt x="45" y="34"/>
                  </a:cubicBezTo>
                  <a:cubicBezTo>
                    <a:pt x="45" y="34"/>
                    <a:pt x="44" y="34"/>
                    <a:pt x="44" y="34"/>
                  </a:cubicBezTo>
                  <a:cubicBezTo>
                    <a:pt x="44" y="34"/>
                    <a:pt x="43" y="34"/>
                    <a:pt x="43" y="34"/>
                  </a:cubicBezTo>
                  <a:cubicBezTo>
                    <a:pt x="1" y="0"/>
                    <a:pt x="1" y="0"/>
                    <a:pt x="1" y="0"/>
                  </a:cubicBezTo>
                  <a:cubicBezTo>
                    <a:pt x="0" y="1"/>
                    <a:pt x="0" y="3"/>
                    <a:pt x="0" y="4"/>
                  </a:cubicBezTo>
                  <a:cubicBezTo>
                    <a:pt x="0" y="48"/>
                    <a:pt x="0" y="48"/>
                    <a:pt x="0" y="48"/>
                  </a:cubicBezTo>
                  <a:cubicBezTo>
                    <a:pt x="0" y="52"/>
                    <a:pt x="4" y="56"/>
                    <a:pt x="8" y="56"/>
                  </a:cubicBezTo>
                  <a:cubicBezTo>
                    <a:pt x="36" y="56"/>
                    <a:pt x="36" y="56"/>
                    <a:pt x="36" y="56"/>
                  </a:cubicBezTo>
                  <a:lnTo>
                    <a:pt x="3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52"/>
            <p:cNvSpPr>
              <a:spLocks/>
            </p:cNvSpPr>
            <p:nvPr/>
          </p:nvSpPr>
          <p:spPr bwMode="auto">
            <a:xfrm>
              <a:off x="4262438" y="2316163"/>
              <a:ext cx="211138" cy="179388"/>
            </a:xfrm>
            <a:custGeom>
              <a:avLst/>
              <a:gdLst>
                <a:gd name="T0" fmla="*/ 55 w 56"/>
                <a:gd name="T1" fmla="*/ 23 h 48"/>
                <a:gd name="T2" fmla="*/ 31 w 56"/>
                <a:gd name="T3" fmla="*/ 1 h 48"/>
                <a:gd name="T4" fmla="*/ 29 w 56"/>
                <a:gd name="T5" fmla="*/ 0 h 48"/>
                <a:gd name="T6" fmla="*/ 28 w 56"/>
                <a:gd name="T7" fmla="*/ 2 h 48"/>
                <a:gd name="T8" fmla="*/ 28 w 56"/>
                <a:gd name="T9" fmla="*/ 12 h 48"/>
                <a:gd name="T10" fmla="*/ 2 w 56"/>
                <a:gd name="T11" fmla="*/ 12 h 48"/>
                <a:gd name="T12" fmla="*/ 0 w 56"/>
                <a:gd name="T13" fmla="*/ 14 h 48"/>
                <a:gd name="T14" fmla="*/ 0 w 56"/>
                <a:gd name="T15" fmla="*/ 34 h 48"/>
                <a:gd name="T16" fmla="*/ 2 w 56"/>
                <a:gd name="T17" fmla="*/ 36 h 48"/>
                <a:gd name="T18" fmla="*/ 28 w 56"/>
                <a:gd name="T19" fmla="*/ 36 h 48"/>
                <a:gd name="T20" fmla="*/ 28 w 56"/>
                <a:gd name="T21" fmla="*/ 46 h 48"/>
                <a:gd name="T22" fmla="*/ 29 w 56"/>
                <a:gd name="T23" fmla="*/ 48 h 48"/>
                <a:gd name="T24" fmla="*/ 30 w 56"/>
                <a:gd name="T25" fmla="*/ 48 h 48"/>
                <a:gd name="T26" fmla="*/ 31 w 56"/>
                <a:gd name="T27" fmla="*/ 47 h 48"/>
                <a:gd name="T28" fmla="*/ 55 w 56"/>
                <a:gd name="T29" fmla="*/ 25 h 48"/>
                <a:gd name="T30" fmla="*/ 56 w 56"/>
                <a:gd name="T31" fmla="*/ 24 h 48"/>
                <a:gd name="T32" fmla="*/ 55 w 56"/>
                <a:gd name="T3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48">
                  <a:moveTo>
                    <a:pt x="55" y="23"/>
                  </a:moveTo>
                  <a:cubicBezTo>
                    <a:pt x="31" y="1"/>
                    <a:pt x="31" y="1"/>
                    <a:pt x="31" y="1"/>
                  </a:cubicBezTo>
                  <a:cubicBezTo>
                    <a:pt x="31" y="0"/>
                    <a:pt x="30" y="0"/>
                    <a:pt x="29" y="0"/>
                  </a:cubicBezTo>
                  <a:cubicBezTo>
                    <a:pt x="28" y="0"/>
                    <a:pt x="28" y="1"/>
                    <a:pt x="28" y="2"/>
                  </a:cubicBezTo>
                  <a:cubicBezTo>
                    <a:pt x="28" y="12"/>
                    <a:pt x="28" y="12"/>
                    <a:pt x="28" y="12"/>
                  </a:cubicBezTo>
                  <a:cubicBezTo>
                    <a:pt x="2" y="12"/>
                    <a:pt x="2" y="12"/>
                    <a:pt x="2" y="12"/>
                  </a:cubicBezTo>
                  <a:cubicBezTo>
                    <a:pt x="1" y="12"/>
                    <a:pt x="0" y="13"/>
                    <a:pt x="0" y="14"/>
                  </a:cubicBezTo>
                  <a:cubicBezTo>
                    <a:pt x="0" y="34"/>
                    <a:pt x="0" y="34"/>
                    <a:pt x="0" y="34"/>
                  </a:cubicBezTo>
                  <a:cubicBezTo>
                    <a:pt x="0" y="35"/>
                    <a:pt x="1" y="36"/>
                    <a:pt x="2" y="36"/>
                  </a:cubicBezTo>
                  <a:cubicBezTo>
                    <a:pt x="28" y="36"/>
                    <a:pt x="28" y="36"/>
                    <a:pt x="28" y="36"/>
                  </a:cubicBezTo>
                  <a:cubicBezTo>
                    <a:pt x="28" y="46"/>
                    <a:pt x="28" y="46"/>
                    <a:pt x="28" y="46"/>
                  </a:cubicBezTo>
                  <a:cubicBezTo>
                    <a:pt x="28" y="47"/>
                    <a:pt x="28" y="48"/>
                    <a:pt x="29" y="48"/>
                  </a:cubicBezTo>
                  <a:cubicBezTo>
                    <a:pt x="29" y="48"/>
                    <a:pt x="30" y="48"/>
                    <a:pt x="30" y="48"/>
                  </a:cubicBezTo>
                  <a:cubicBezTo>
                    <a:pt x="30" y="48"/>
                    <a:pt x="31" y="48"/>
                    <a:pt x="31" y="47"/>
                  </a:cubicBezTo>
                  <a:cubicBezTo>
                    <a:pt x="55" y="25"/>
                    <a:pt x="55" y="25"/>
                    <a:pt x="55" y="25"/>
                  </a:cubicBezTo>
                  <a:cubicBezTo>
                    <a:pt x="56" y="25"/>
                    <a:pt x="56" y="25"/>
                    <a:pt x="56" y="24"/>
                  </a:cubicBezTo>
                  <a:cubicBezTo>
                    <a:pt x="56" y="23"/>
                    <a:pt x="56" y="23"/>
                    <a:pt x="5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4" name="Freeform 53"/>
          <p:cNvSpPr>
            <a:spLocks noEditPoints="1"/>
          </p:cNvSpPr>
          <p:nvPr/>
        </p:nvSpPr>
        <p:spPr bwMode="auto">
          <a:xfrm>
            <a:off x="8943739" y="2706047"/>
            <a:ext cx="361950" cy="371475"/>
          </a:xfrm>
          <a:custGeom>
            <a:avLst/>
            <a:gdLst>
              <a:gd name="T0" fmla="*/ 82 w 96"/>
              <a:gd name="T1" fmla="*/ 0 h 96"/>
              <a:gd name="T2" fmla="*/ 14 w 96"/>
              <a:gd name="T3" fmla="*/ 0 h 96"/>
              <a:gd name="T4" fmla="*/ 0 w 96"/>
              <a:gd name="T5" fmla="*/ 14 h 96"/>
              <a:gd name="T6" fmla="*/ 0 w 96"/>
              <a:gd name="T7" fmla="*/ 82 h 96"/>
              <a:gd name="T8" fmla="*/ 14 w 96"/>
              <a:gd name="T9" fmla="*/ 96 h 96"/>
              <a:gd name="T10" fmla="*/ 82 w 96"/>
              <a:gd name="T11" fmla="*/ 96 h 96"/>
              <a:gd name="T12" fmla="*/ 96 w 96"/>
              <a:gd name="T13" fmla="*/ 82 h 96"/>
              <a:gd name="T14" fmla="*/ 96 w 96"/>
              <a:gd name="T15" fmla="*/ 14 h 96"/>
              <a:gd name="T16" fmla="*/ 82 w 96"/>
              <a:gd name="T17" fmla="*/ 0 h 96"/>
              <a:gd name="T18" fmla="*/ 76 w 96"/>
              <a:gd name="T19" fmla="*/ 62 h 96"/>
              <a:gd name="T20" fmla="*/ 75 w 96"/>
              <a:gd name="T21" fmla="*/ 64 h 96"/>
              <a:gd name="T22" fmla="*/ 73 w 96"/>
              <a:gd name="T23" fmla="*/ 64 h 96"/>
              <a:gd name="T24" fmla="*/ 60 w 96"/>
              <a:gd name="T25" fmla="*/ 56 h 96"/>
              <a:gd name="T26" fmla="*/ 60 w 96"/>
              <a:gd name="T27" fmla="*/ 66 h 96"/>
              <a:gd name="T28" fmla="*/ 58 w 96"/>
              <a:gd name="T29" fmla="*/ 68 h 96"/>
              <a:gd name="T30" fmla="*/ 22 w 96"/>
              <a:gd name="T31" fmla="*/ 68 h 96"/>
              <a:gd name="T32" fmla="*/ 20 w 96"/>
              <a:gd name="T33" fmla="*/ 66 h 96"/>
              <a:gd name="T34" fmla="*/ 20 w 96"/>
              <a:gd name="T35" fmla="*/ 30 h 96"/>
              <a:gd name="T36" fmla="*/ 22 w 96"/>
              <a:gd name="T37" fmla="*/ 28 h 96"/>
              <a:gd name="T38" fmla="*/ 58 w 96"/>
              <a:gd name="T39" fmla="*/ 28 h 96"/>
              <a:gd name="T40" fmla="*/ 60 w 96"/>
              <a:gd name="T41" fmla="*/ 30 h 96"/>
              <a:gd name="T42" fmla="*/ 60 w 96"/>
              <a:gd name="T43" fmla="*/ 40 h 96"/>
              <a:gd name="T44" fmla="*/ 73 w 96"/>
              <a:gd name="T45" fmla="*/ 32 h 96"/>
              <a:gd name="T46" fmla="*/ 75 w 96"/>
              <a:gd name="T47" fmla="*/ 32 h 96"/>
              <a:gd name="T48" fmla="*/ 76 w 96"/>
              <a:gd name="T49" fmla="*/ 34 h 96"/>
              <a:gd name="T50" fmla="*/ 76 w 96"/>
              <a:gd name="T51"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6">
                <a:moveTo>
                  <a:pt x="82" y="0"/>
                </a:moveTo>
                <a:cubicBezTo>
                  <a:pt x="14" y="0"/>
                  <a:pt x="14" y="0"/>
                  <a:pt x="14" y="0"/>
                </a:cubicBezTo>
                <a:cubicBezTo>
                  <a:pt x="6" y="0"/>
                  <a:pt x="0" y="6"/>
                  <a:pt x="0" y="14"/>
                </a:cubicBezTo>
                <a:cubicBezTo>
                  <a:pt x="0" y="82"/>
                  <a:pt x="0" y="82"/>
                  <a:pt x="0" y="82"/>
                </a:cubicBezTo>
                <a:cubicBezTo>
                  <a:pt x="0" y="90"/>
                  <a:pt x="6" y="96"/>
                  <a:pt x="14" y="96"/>
                </a:cubicBezTo>
                <a:cubicBezTo>
                  <a:pt x="82" y="96"/>
                  <a:pt x="82" y="96"/>
                  <a:pt x="82" y="96"/>
                </a:cubicBezTo>
                <a:cubicBezTo>
                  <a:pt x="90" y="96"/>
                  <a:pt x="96" y="90"/>
                  <a:pt x="96" y="82"/>
                </a:cubicBezTo>
                <a:cubicBezTo>
                  <a:pt x="96" y="14"/>
                  <a:pt x="96" y="14"/>
                  <a:pt x="96" y="14"/>
                </a:cubicBezTo>
                <a:cubicBezTo>
                  <a:pt x="96" y="6"/>
                  <a:pt x="90" y="0"/>
                  <a:pt x="82" y="0"/>
                </a:cubicBezTo>
                <a:close/>
                <a:moveTo>
                  <a:pt x="76" y="62"/>
                </a:moveTo>
                <a:cubicBezTo>
                  <a:pt x="76" y="63"/>
                  <a:pt x="76" y="63"/>
                  <a:pt x="75" y="64"/>
                </a:cubicBezTo>
                <a:cubicBezTo>
                  <a:pt x="74" y="64"/>
                  <a:pt x="74" y="64"/>
                  <a:pt x="73" y="64"/>
                </a:cubicBezTo>
                <a:cubicBezTo>
                  <a:pt x="60" y="56"/>
                  <a:pt x="60" y="56"/>
                  <a:pt x="60" y="56"/>
                </a:cubicBezTo>
                <a:cubicBezTo>
                  <a:pt x="60" y="66"/>
                  <a:pt x="60" y="66"/>
                  <a:pt x="60" y="66"/>
                </a:cubicBezTo>
                <a:cubicBezTo>
                  <a:pt x="60" y="67"/>
                  <a:pt x="59" y="68"/>
                  <a:pt x="58" y="68"/>
                </a:cubicBezTo>
                <a:cubicBezTo>
                  <a:pt x="22" y="68"/>
                  <a:pt x="22" y="68"/>
                  <a:pt x="22" y="68"/>
                </a:cubicBezTo>
                <a:cubicBezTo>
                  <a:pt x="21" y="68"/>
                  <a:pt x="20" y="67"/>
                  <a:pt x="20" y="66"/>
                </a:cubicBezTo>
                <a:cubicBezTo>
                  <a:pt x="20" y="30"/>
                  <a:pt x="20" y="30"/>
                  <a:pt x="20" y="30"/>
                </a:cubicBezTo>
                <a:cubicBezTo>
                  <a:pt x="20" y="29"/>
                  <a:pt x="21" y="28"/>
                  <a:pt x="22" y="28"/>
                </a:cubicBezTo>
                <a:cubicBezTo>
                  <a:pt x="58" y="28"/>
                  <a:pt x="58" y="28"/>
                  <a:pt x="58" y="28"/>
                </a:cubicBezTo>
                <a:cubicBezTo>
                  <a:pt x="59" y="28"/>
                  <a:pt x="60" y="29"/>
                  <a:pt x="60" y="30"/>
                </a:cubicBezTo>
                <a:cubicBezTo>
                  <a:pt x="60" y="40"/>
                  <a:pt x="60" y="40"/>
                  <a:pt x="60" y="40"/>
                </a:cubicBezTo>
                <a:cubicBezTo>
                  <a:pt x="73" y="32"/>
                  <a:pt x="73" y="32"/>
                  <a:pt x="73" y="32"/>
                </a:cubicBezTo>
                <a:cubicBezTo>
                  <a:pt x="74" y="32"/>
                  <a:pt x="74" y="32"/>
                  <a:pt x="75" y="32"/>
                </a:cubicBezTo>
                <a:cubicBezTo>
                  <a:pt x="76" y="33"/>
                  <a:pt x="76" y="33"/>
                  <a:pt x="76" y="34"/>
                </a:cubicBezTo>
                <a:lnTo>
                  <a:pt x="76" y="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5" name="Group 54"/>
          <p:cNvGrpSpPr/>
          <p:nvPr/>
        </p:nvGrpSpPr>
        <p:grpSpPr>
          <a:xfrm>
            <a:off x="8977870" y="4499769"/>
            <a:ext cx="331788" cy="360363"/>
            <a:chOff x="3421063" y="2887663"/>
            <a:chExt cx="331788" cy="360363"/>
          </a:xfrm>
          <a:solidFill>
            <a:schemeClr val="bg1"/>
          </a:solidFill>
        </p:grpSpPr>
        <p:sp>
          <p:nvSpPr>
            <p:cNvPr id="56" name="Freeform 211"/>
            <p:cNvSpPr>
              <a:spLocks noEditPoints="1"/>
            </p:cNvSpPr>
            <p:nvPr/>
          </p:nvSpPr>
          <p:spPr bwMode="auto">
            <a:xfrm>
              <a:off x="3586163" y="3082926"/>
              <a:ext cx="166688" cy="165100"/>
            </a:xfrm>
            <a:custGeom>
              <a:avLst/>
              <a:gdLst>
                <a:gd name="T0" fmla="*/ 43 w 44"/>
                <a:gd name="T1" fmla="*/ 40 h 44"/>
                <a:gd name="T2" fmla="*/ 31 w 44"/>
                <a:gd name="T3" fmla="*/ 28 h 44"/>
                <a:gd name="T4" fmla="*/ 34 w 44"/>
                <a:gd name="T5" fmla="*/ 17 h 44"/>
                <a:gd name="T6" fmla="*/ 17 w 44"/>
                <a:gd name="T7" fmla="*/ 0 h 44"/>
                <a:gd name="T8" fmla="*/ 0 w 44"/>
                <a:gd name="T9" fmla="*/ 17 h 44"/>
                <a:gd name="T10" fmla="*/ 17 w 44"/>
                <a:gd name="T11" fmla="*/ 34 h 44"/>
                <a:gd name="T12" fmla="*/ 28 w 44"/>
                <a:gd name="T13" fmla="*/ 30 h 44"/>
                <a:gd name="T14" fmla="*/ 41 w 44"/>
                <a:gd name="T15" fmla="*/ 43 h 44"/>
                <a:gd name="T16" fmla="*/ 42 w 44"/>
                <a:gd name="T17" fmla="*/ 44 h 44"/>
                <a:gd name="T18" fmla="*/ 43 w 44"/>
                <a:gd name="T19" fmla="*/ 43 h 44"/>
                <a:gd name="T20" fmla="*/ 43 w 44"/>
                <a:gd name="T21" fmla="*/ 40 h 44"/>
                <a:gd name="T22" fmla="*/ 4 w 44"/>
                <a:gd name="T23" fmla="*/ 17 h 44"/>
                <a:gd name="T24" fmla="*/ 17 w 44"/>
                <a:gd name="T25" fmla="*/ 4 h 44"/>
                <a:gd name="T26" fmla="*/ 30 w 44"/>
                <a:gd name="T27" fmla="*/ 17 h 44"/>
                <a:gd name="T28" fmla="*/ 17 w 44"/>
                <a:gd name="T29" fmla="*/ 30 h 44"/>
                <a:gd name="T30" fmla="*/ 4 w 44"/>
                <a:gd name="T31" fmla="*/ 1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3" y="40"/>
                  </a:moveTo>
                  <a:cubicBezTo>
                    <a:pt x="31" y="28"/>
                    <a:pt x="31" y="28"/>
                    <a:pt x="31" y="28"/>
                  </a:cubicBezTo>
                  <a:cubicBezTo>
                    <a:pt x="33" y="25"/>
                    <a:pt x="34" y="21"/>
                    <a:pt x="34" y="17"/>
                  </a:cubicBezTo>
                  <a:cubicBezTo>
                    <a:pt x="34" y="8"/>
                    <a:pt x="27" y="0"/>
                    <a:pt x="17" y="0"/>
                  </a:cubicBezTo>
                  <a:cubicBezTo>
                    <a:pt x="8" y="0"/>
                    <a:pt x="0" y="8"/>
                    <a:pt x="0" y="17"/>
                  </a:cubicBezTo>
                  <a:cubicBezTo>
                    <a:pt x="0" y="27"/>
                    <a:pt x="8" y="34"/>
                    <a:pt x="17" y="34"/>
                  </a:cubicBezTo>
                  <a:cubicBezTo>
                    <a:pt x="21" y="34"/>
                    <a:pt x="25" y="33"/>
                    <a:pt x="28" y="30"/>
                  </a:cubicBezTo>
                  <a:cubicBezTo>
                    <a:pt x="41" y="43"/>
                    <a:pt x="41" y="43"/>
                    <a:pt x="41" y="43"/>
                  </a:cubicBezTo>
                  <a:cubicBezTo>
                    <a:pt x="41" y="44"/>
                    <a:pt x="41" y="44"/>
                    <a:pt x="42" y="44"/>
                  </a:cubicBezTo>
                  <a:cubicBezTo>
                    <a:pt x="43" y="44"/>
                    <a:pt x="43" y="44"/>
                    <a:pt x="43" y="43"/>
                  </a:cubicBezTo>
                  <a:cubicBezTo>
                    <a:pt x="44" y="42"/>
                    <a:pt x="44" y="41"/>
                    <a:pt x="43" y="40"/>
                  </a:cubicBezTo>
                  <a:close/>
                  <a:moveTo>
                    <a:pt x="4" y="17"/>
                  </a:moveTo>
                  <a:cubicBezTo>
                    <a:pt x="4" y="10"/>
                    <a:pt x="10" y="4"/>
                    <a:pt x="17" y="4"/>
                  </a:cubicBezTo>
                  <a:cubicBezTo>
                    <a:pt x="25" y="4"/>
                    <a:pt x="30" y="10"/>
                    <a:pt x="30" y="17"/>
                  </a:cubicBezTo>
                  <a:cubicBezTo>
                    <a:pt x="30" y="24"/>
                    <a:pt x="25" y="30"/>
                    <a:pt x="17" y="30"/>
                  </a:cubicBezTo>
                  <a:cubicBezTo>
                    <a:pt x="10" y="30"/>
                    <a:pt x="4" y="24"/>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212"/>
            <p:cNvSpPr>
              <a:spLocks/>
            </p:cNvSpPr>
            <p:nvPr/>
          </p:nvSpPr>
          <p:spPr bwMode="auto">
            <a:xfrm>
              <a:off x="3451225" y="2917826"/>
              <a:ext cx="255588" cy="14288"/>
            </a:xfrm>
            <a:custGeom>
              <a:avLst/>
              <a:gdLst>
                <a:gd name="T0" fmla="*/ 2 w 68"/>
                <a:gd name="T1" fmla="*/ 0 h 4"/>
                <a:gd name="T2" fmla="*/ 0 w 68"/>
                <a:gd name="T3" fmla="*/ 2 h 4"/>
                <a:gd name="T4" fmla="*/ 2 w 68"/>
                <a:gd name="T5" fmla="*/ 4 h 4"/>
                <a:gd name="T6" fmla="*/ 66 w 68"/>
                <a:gd name="T7" fmla="*/ 4 h 4"/>
                <a:gd name="T8" fmla="*/ 68 w 68"/>
                <a:gd name="T9" fmla="*/ 2 h 4"/>
                <a:gd name="T10" fmla="*/ 66 w 68"/>
                <a:gd name="T11" fmla="*/ 0 h 4"/>
                <a:gd name="T12" fmla="*/ 2 w 6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8" h="4">
                  <a:moveTo>
                    <a:pt x="2" y="0"/>
                  </a:moveTo>
                  <a:cubicBezTo>
                    <a:pt x="1" y="0"/>
                    <a:pt x="0" y="1"/>
                    <a:pt x="0" y="2"/>
                  </a:cubicBezTo>
                  <a:cubicBezTo>
                    <a:pt x="0" y="3"/>
                    <a:pt x="1" y="4"/>
                    <a:pt x="2" y="4"/>
                  </a:cubicBezTo>
                  <a:cubicBezTo>
                    <a:pt x="66" y="4"/>
                    <a:pt x="66" y="4"/>
                    <a:pt x="66" y="4"/>
                  </a:cubicBezTo>
                  <a:cubicBezTo>
                    <a:pt x="67" y="4"/>
                    <a:pt x="68" y="3"/>
                    <a:pt x="68" y="2"/>
                  </a:cubicBezTo>
                  <a:cubicBezTo>
                    <a:pt x="68" y="1"/>
                    <a:pt x="67" y="0"/>
                    <a:pt x="66"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213"/>
            <p:cNvSpPr>
              <a:spLocks/>
            </p:cNvSpPr>
            <p:nvPr/>
          </p:nvSpPr>
          <p:spPr bwMode="auto">
            <a:xfrm>
              <a:off x="3722688" y="31845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214"/>
            <p:cNvSpPr>
              <a:spLocks/>
            </p:cNvSpPr>
            <p:nvPr/>
          </p:nvSpPr>
          <p:spPr bwMode="auto">
            <a:xfrm>
              <a:off x="3421063" y="2887663"/>
              <a:ext cx="301625" cy="360363"/>
            </a:xfrm>
            <a:custGeom>
              <a:avLst/>
              <a:gdLst>
                <a:gd name="T0" fmla="*/ 71 w 80"/>
                <a:gd name="T1" fmla="*/ 88 h 96"/>
                <a:gd name="T2" fmla="*/ 61 w 80"/>
                <a:gd name="T3" fmla="*/ 90 h 96"/>
                <a:gd name="T4" fmla="*/ 40 w 80"/>
                <a:gd name="T5" fmla="*/ 69 h 96"/>
                <a:gd name="T6" fmla="*/ 61 w 80"/>
                <a:gd name="T7" fmla="*/ 48 h 96"/>
                <a:gd name="T8" fmla="*/ 80 w 80"/>
                <a:gd name="T9" fmla="*/ 59 h 96"/>
                <a:gd name="T10" fmla="*/ 80 w 80"/>
                <a:gd name="T11" fmla="*/ 18 h 96"/>
                <a:gd name="T12" fmla="*/ 78 w 80"/>
                <a:gd name="T13" fmla="*/ 16 h 96"/>
                <a:gd name="T14" fmla="*/ 10 w 80"/>
                <a:gd name="T15" fmla="*/ 16 h 96"/>
                <a:gd name="T16" fmla="*/ 4 w 80"/>
                <a:gd name="T17" fmla="*/ 10 h 96"/>
                <a:gd name="T18" fmla="*/ 10 w 80"/>
                <a:gd name="T19" fmla="*/ 4 h 96"/>
                <a:gd name="T20" fmla="*/ 78 w 80"/>
                <a:gd name="T21" fmla="*/ 4 h 96"/>
                <a:gd name="T22" fmla="*/ 80 w 80"/>
                <a:gd name="T23" fmla="*/ 2 h 96"/>
                <a:gd name="T24" fmla="*/ 78 w 80"/>
                <a:gd name="T25" fmla="*/ 0 h 96"/>
                <a:gd name="T26" fmla="*/ 10 w 80"/>
                <a:gd name="T27" fmla="*/ 0 h 96"/>
                <a:gd name="T28" fmla="*/ 0 w 80"/>
                <a:gd name="T29" fmla="*/ 10 h 96"/>
                <a:gd name="T30" fmla="*/ 0 w 80"/>
                <a:gd name="T31" fmla="*/ 86 h 96"/>
                <a:gd name="T32" fmla="*/ 10 w 80"/>
                <a:gd name="T33" fmla="*/ 96 h 96"/>
                <a:gd name="T34" fmla="*/ 78 w 80"/>
                <a:gd name="T35" fmla="*/ 96 h 96"/>
                <a:gd name="T36" fmla="*/ 79 w 80"/>
                <a:gd name="T37" fmla="*/ 96 h 96"/>
                <a:gd name="T38" fmla="*/ 71 w 80"/>
                <a:gd name="T3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96">
                  <a:moveTo>
                    <a:pt x="71" y="88"/>
                  </a:moveTo>
                  <a:cubicBezTo>
                    <a:pt x="68" y="89"/>
                    <a:pt x="65" y="90"/>
                    <a:pt x="61" y="90"/>
                  </a:cubicBezTo>
                  <a:cubicBezTo>
                    <a:pt x="50" y="90"/>
                    <a:pt x="40" y="81"/>
                    <a:pt x="40" y="69"/>
                  </a:cubicBezTo>
                  <a:cubicBezTo>
                    <a:pt x="40" y="57"/>
                    <a:pt x="50" y="48"/>
                    <a:pt x="61" y="48"/>
                  </a:cubicBezTo>
                  <a:cubicBezTo>
                    <a:pt x="69" y="48"/>
                    <a:pt x="76" y="53"/>
                    <a:pt x="80" y="59"/>
                  </a:cubicBezTo>
                  <a:cubicBezTo>
                    <a:pt x="80" y="18"/>
                    <a:pt x="80" y="18"/>
                    <a:pt x="80" y="18"/>
                  </a:cubicBezTo>
                  <a:cubicBezTo>
                    <a:pt x="80" y="17"/>
                    <a:pt x="79" y="16"/>
                    <a:pt x="78" y="16"/>
                  </a:cubicBezTo>
                  <a:cubicBezTo>
                    <a:pt x="10" y="16"/>
                    <a:pt x="10" y="16"/>
                    <a:pt x="10" y="16"/>
                  </a:cubicBezTo>
                  <a:cubicBezTo>
                    <a:pt x="7" y="16"/>
                    <a:pt x="4" y="13"/>
                    <a:pt x="4" y="10"/>
                  </a:cubicBezTo>
                  <a:cubicBezTo>
                    <a:pt x="4" y="7"/>
                    <a:pt x="7" y="4"/>
                    <a:pt x="10" y="4"/>
                  </a:cubicBezTo>
                  <a:cubicBezTo>
                    <a:pt x="78" y="4"/>
                    <a:pt x="78" y="4"/>
                    <a:pt x="78" y="4"/>
                  </a:cubicBezTo>
                  <a:cubicBezTo>
                    <a:pt x="79" y="4"/>
                    <a:pt x="80" y="3"/>
                    <a:pt x="80" y="2"/>
                  </a:cubicBezTo>
                  <a:cubicBezTo>
                    <a:pt x="80" y="1"/>
                    <a:pt x="79" y="0"/>
                    <a:pt x="78" y="0"/>
                  </a:cubicBezTo>
                  <a:cubicBezTo>
                    <a:pt x="10" y="0"/>
                    <a:pt x="10" y="0"/>
                    <a:pt x="10" y="0"/>
                  </a:cubicBezTo>
                  <a:cubicBezTo>
                    <a:pt x="4" y="0"/>
                    <a:pt x="0" y="4"/>
                    <a:pt x="0" y="10"/>
                  </a:cubicBezTo>
                  <a:cubicBezTo>
                    <a:pt x="0" y="86"/>
                    <a:pt x="0" y="86"/>
                    <a:pt x="0" y="86"/>
                  </a:cubicBezTo>
                  <a:cubicBezTo>
                    <a:pt x="0" y="92"/>
                    <a:pt x="4" y="96"/>
                    <a:pt x="10" y="96"/>
                  </a:cubicBezTo>
                  <a:cubicBezTo>
                    <a:pt x="78" y="96"/>
                    <a:pt x="78" y="96"/>
                    <a:pt x="78" y="96"/>
                  </a:cubicBezTo>
                  <a:cubicBezTo>
                    <a:pt x="78" y="96"/>
                    <a:pt x="79" y="96"/>
                    <a:pt x="79" y="96"/>
                  </a:cubicBezTo>
                  <a:lnTo>
                    <a:pt x="7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906068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838200" y="3139239"/>
            <a:ext cx="5461000" cy="938294"/>
          </a:xfrm>
        </p:spPr>
        <p:txBody>
          <a:bodyPr/>
          <a:lstStyle/>
          <a:p>
            <a:r>
              <a:rPr lang="en-US" dirty="0"/>
              <a:t>And good luck</a:t>
            </a:r>
          </a:p>
        </p:txBody>
      </p:sp>
      <p:sp>
        <p:nvSpPr>
          <p:cNvPr id="7" name="Title 6"/>
          <p:cNvSpPr>
            <a:spLocks noGrp="1"/>
          </p:cNvSpPr>
          <p:nvPr>
            <p:ph type="ctrTitle"/>
          </p:nvPr>
        </p:nvSpPr>
        <p:spPr>
          <a:xfrm>
            <a:off x="888607" y="279928"/>
            <a:ext cx="8886372" cy="2387600"/>
          </a:xfrm>
        </p:spPr>
        <p:txBody>
          <a:bodyPr>
            <a:noAutofit/>
          </a:bodyPr>
          <a:lstStyle/>
          <a:p>
            <a:r>
              <a:rPr lang="en-US" sz="5000" dirty="0"/>
              <a:t>Thank you for your attention</a:t>
            </a:r>
          </a:p>
        </p:txBody>
      </p:sp>
      <p:grpSp>
        <p:nvGrpSpPr>
          <p:cNvPr id="25" name="Group 24"/>
          <p:cNvGrpSpPr/>
          <p:nvPr/>
        </p:nvGrpSpPr>
        <p:grpSpPr>
          <a:xfrm>
            <a:off x="888607" y="3902965"/>
            <a:ext cx="1994600" cy="349136"/>
            <a:chOff x="952107" y="5534025"/>
            <a:chExt cx="1994600" cy="349136"/>
          </a:xfrm>
        </p:grpSpPr>
        <p:grpSp>
          <p:nvGrpSpPr>
            <p:cNvPr id="24" name="Group 23"/>
            <p:cNvGrpSpPr/>
            <p:nvPr/>
          </p:nvGrpSpPr>
          <p:grpSpPr>
            <a:xfrm>
              <a:off x="952107" y="5534025"/>
              <a:ext cx="349136" cy="349136"/>
              <a:chOff x="952107" y="5478349"/>
              <a:chExt cx="404812" cy="404812"/>
            </a:xfrm>
          </p:grpSpPr>
          <p:sp>
            <p:nvSpPr>
              <p:cNvPr id="9" name="Freeform 154"/>
              <p:cNvSpPr>
                <a:spLocks/>
              </p:cNvSpPr>
              <p:nvPr/>
            </p:nvSpPr>
            <p:spPr bwMode="auto">
              <a:xfrm>
                <a:off x="1092797" y="5565303"/>
                <a:ext cx="123432" cy="230904"/>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 name="Oval 2"/>
              <p:cNvSpPr/>
              <p:nvPr/>
            </p:nvSpPr>
            <p:spPr>
              <a:xfrm>
                <a:off x="952107" y="5478349"/>
                <a:ext cx="404812" cy="4048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500595" y="5534025"/>
              <a:ext cx="349136" cy="349136"/>
              <a:chOff x="1649140" y="5478349"/>
              <a:chExt cx="404812" cy="404812"/>
            </a:xfrm>
          </p:grpSpPr>
          <p:sp>
            <p:nvSpPr>
              <p:cNvPr id="12" name="Freeform 161"/>
              <p:cNvSpPr>
                <a:spLocks noEditPoints="1"/>
              </p:cNvSpPr>
              <p:nvPr/>
            </p:nvSpPr>
            <p:spPr bwMode="auto">
              <a:xfrm>
                <a:off x="1750433" y="5573057"/>
                <a:ext cx="211750" cy="201110"/>
              </a:xfrm>
              <a:custGeom>
                <a:avLst/>
                <a:gdLst>
                  <a:gd name="T0" fmla="*/ 20 w 84"/>
                  <a:gd name="T1" fmla="*/ 80 h 80"/>
                  <a:gd name="T2" fmla="*/ 0 w 84"/>
                  <a:gd name="T3" fmla="*/ 80 h 80"/>
                  <a:gd name="T4" fmla="*/ 0 w 84"/>
                  <a:gd name="T5" fmla="*/ 28 h 80"/>
                  <a:gd name="T6" fmla="*/ 20 w 84"/>
                  <a:gd name="T7" fmla="*/ 28 h 80"/>
                  <a:gd name="T8" fmla="*/ 20 w 84"/>
                  <a:gd name="T9" fmla="*/ 80 h 80"/>
                  <a:gd name="T10" fmla="*/ 10 w 84"/>
                  <a:gd name="T11" fmla="*/ 20 h 80"/>
                  <a:gd name="T12" fmla="*/ 10 w 84"/>
                  <a:gd name="T13" fmla="*/ 20 h 80"/>
                  <a:gd name="T14" fmla="*/ 0 w 84"/>
                  <a:gd name="T15" fmla="*/ 10 h 80"/>
                  <a:gd name="T16" fmla="*/ 10 w 84"/>
                  <a:gd name="T17" fmla="*/ 0 h 80"/>
                  <a:gd name="T18" fmla="*/ 20 w 84"/>
                  <a:gd name="T19" fmla="*/ 10 h 80"/>
                  <a:gd name="T20" fmla="*/ 10 w 84"/>
                  <a:gd name="T21" fmla="*/ 20 h 80"/>
                  <a:gd name="T22" fmla="*/ 56 w 84"/>
                  <a:gd name="T23" fmla="*/ 44 h 80"/>
                  <a:gd name="T24" fmla="*/ 48 w 84"/>
                  <a:gd name="T25" fmla="*/ 52 h 80"/>
                  <a:gd name="T26" fmla="*/ 48 w 84"/>
                  <a:gd name="T27" fmla="*/ 80 h 80"/>
                  <a:gd name="T28" fmla="*/ 28 w 84"/>
                  <a:gd name="T29" fmla="*/ 80 h 80"/>
                  <a:gd name="T30" fmla="*/ 28 w 84"/>
                  <a:gd name="T31" fmla="*/ 28 h 80"/>
                  <a:gd name="T32" fmla="*/ 48 w 84"/>
                  <a:gd name="T33" fmla="*/ 28 h 80"/>
                  <a:gd name="T34" fmla="*/ 48 w 84"/>
                  <a:gd name="T35" fmla="*/ 34 h 80"/>
                  <a:gd name="T36" fmla="*/ 64 w 84"/>
                  <a:gd name="T37" fmla="*/ 28 h 80"/>
                  <a:gd name="T38" fmla="*/ 84 w 84"/>
                  <a:gd name="T39" fmla="*/ 53 h 80"/>
                  <a:gd name="T40" fmla="*/ 84 w 84"/>
                  <a:gd name="T41" fmla="*/ 80 h 80"/>
                  <a:gd name="T42" fmla="*/ 64 w 84"/>
                  <a:gd name="T43" fmla="*/ 80 h 80"/>
                  <a:gd name="T44" fmla="*/ 64 w 84"/>
                  <a:gd name="T45" fmla="*/ 52 h 80"/>
                  <a:gd name="T46" fmla="*/ 56 w 84"/>
                  <a:gd name="T47"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80">
                    <a:moveTo>
                      <a:pt x="20" y="80"/>
                    </a:moveTo>
                    <a:cubicBezTo>
                      <a:pt x="0" y="80"/>
                      <a:pt x="0" y="80"/>
                      <a:pt x="0" y="80"/>
                    </a:cubicBezTo>
                    <a:cubicBezTo>
                      <a:pt x="0" y="28"/>
                      <a:pt x="0" y="28"/>
                      <a:pt x="0" y="28"/>
                    </a:cubicBezTo>
                    <a:cubicBezTo>
                      <a:pt x="20" y="28"/>
                      <a:pt x="20" y="28"/>
                      <a:pt x="20" y="28"/>
                    </a:cubicBezTo>
                    <a:lnTo>
                      <a:pt x="20" y="80"/>
                    </a:lnTo>
                    <a:close/>
                    <a:moveTo>
                      <a:pt x="10" y="20"/>
                    </a:moveTo>
                    <a:cubicBezTo>
                      <a:pt x="10" y="20"/>
                      <a:pt x="10" y="20"/>
                      <a:pt x="10" y="20"/>
                    </a:cubicBezTo>
                    <a:cubicBezTo>
                      <a:pt x="4" y="20"/>
                      <a:pt x="0" y="15"/>
                      <a:pt x="0" y="10"/>
                    </a:cubicBezTo>
                    <a:cubicBezTo>
                      <a:pt x="0" y="5"/>
                      <a:pt x="4" y="0"/>
                      <a:pt x="10" y="0"/>
                    </a:cubicBezTo>
                    <a:cubicBezTo>
                      <a:pt x="16" y="0"/>
                      <a:pt x="20" y="5"/>
                      <a:pt x="20" y="10"/>
                    </a:cubicBezTo>
                    <a:cubicBezTo>
                      <a:pt x="20" y="15"/>
                      <a:pt x="16" y="20"/>
                      <a:pt x="10" y="20"/>
                    </a:cubicBezTo>
                    <a:close/>
                    <a:moveTo>
                      <a:pt x="56" y="44"/>
                    </a:moveTo>
                    <a:cubicBezTo>
                      <a:pt x="52" y="44"/>
                      <a:pt x="48" y="48"/>
                      <a:pt x="48" y="52"/>
                    </a:cubicBezTo>
                    <a:cubicBezTo>
                      <a:pt x="48" y="80"/>
                      <a:pt x="48" y="80"/>
                      <a:pt x="48" y="80"/>
                    </a:cubicBezTo>
                    <a:cubicBezTo>
                      <a:pt x="28" y="80"/>
                      <a:pt x="28" y="80"/>
                      <a:pt x="28" y="80"/>
                    </a:cubicBezTo>
                    <a:cubicBezTo>
                      <a:pt x="28" y="80"/>
                      <a:pt x="28" y="32"/>
                      <a:pt x="28" y="28"/>
                    </a:cubicBezTo>
                    <a:cubicBezTo>
                      <a:pt x="48" y="28"/>
                      <a:pt x="48" y="28"/>
                      <a:pt x="48" y="28"/>
                    </a:cubicBezTo>
                    <a:cubicBezTo>
                      <a:pt x="48" y="34"/>
                      <a:pt x="48" y="34"/>
                      <a:pt x="48" y="34"/>
                    </a:cubicBezTo>
                    <a:cubicBezTo>
                      <a:pt x="48" y="34"/>
                      <a:pt x="54" y="28"/>
                      <a:pt x="64" y="28"/>
                    </a:cubicBezTo>
                    <a:cubicBezTo>
                      <a:pt x="76" y="28"/>
                      <a:pt x="84" y="37"/>
                      <a:pt x="84" y="53"/>
                    </a:cubicBezTo>
                    <a:cubicBezTo>
                      <a:pt x="84" y="80"/>
                      <a:pt x="84" y="80"/>
                      <a:pt x="84" y="80"/>
                    </a:cubicBezTo>
                    <a:cubicBezTo>
                      <a:pt x="64" y="80"/>
                      <a:pt x="64" y="80"/>
                      <a:pt x="64" y="80"/>
                    </a:cubicBezTo>
                    <a:cubicBezTo>
                      <a:pt x="64" y="52"/>
                      <a:pt x="64" y="52"/>
                      <a:pt x="64" y="52"/>
                    </a:cubicBezTo>
                    <a:cubicBezTo>
                      <a:pt x="64" y="48"/>
                      <a:pt x="61" y="44"/>
                      <a:pt x="56"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Oval 20"/>
              <p:cNvSpPr/>
              <p:nvPr/>
            </p:nvSpPr>
            <p:spPr>
              <a:xfrm>
                <a:off x="1649140" y="5478349"/>
                <a:ext cx="404812" cy="4048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2049083" y="5534025"/>
              <a:ext cx="349136" cy="349136"/>
              <a:chOff x="2346173" y="5478349"/>
              <a:chExt cx="404812" cy="404812"/>
            </a:xfrm>
          </p:grpSpPr>
          <p:sp>
            <p:nvSpPr>
              <p:cNvPr id="13" name="Freeform 162"/>
              <p:cNvSpPr>
                <a:spLocks/>
              </p:cNvSpPr>
              <p:nvPr/>
            </p:nvSpPr>
            <p:spPr bwMode="auto">
              <a:xfrm>
                <a:off x="2435255" y="5590309"/>
                <a:ext cx="226648" cy="180892"/>
              </a:xfrm>
              <a:custGeom>
                <a:avLst/>
                <a:gdLst>
                  <a:gd name="T0" fmla="*/ 90 w 90"/>
                  <a:gd name="T1" fmla="*/ 9 h 72"/>
                  <a:gd name="T2" fmla="*/ 81 w 90"/>
                  <a:gd name="T3" fmla="*/ 9 h 72"/>
                  <a:gd name="T4" fmla="*/ 86 w 90"/>
                  <a:gd name="T5" fmla="*/ 1 h 72"/>
                  <a:gd name="T6" fmla="*/ 75 w 90"/>
                  <a:gd name="T7" fmla="*/ 6 h 72"/>
                  <a:gd name="T8" fmla="*/ 61 w 90"/>
                  <a:gd name="T9" fmla="*/ 0 h 72"/>
                  <a:gd name="T10" fmla="*/ 43 w 90"/>
                  <a:gd name="T11" fmla="*/ 18 h 72"/>
                  <a:gd name="T12" fmla="*/ 44 w 90"/>
                  <a:gd name="T13" fmla="*/ 22 h 72"/>
                  <a:gd name="T14" fmla="*/ 6 w 90"/>
                  <a:gd name="T15" fmla="*/ 3 h 72"/>
                  <a:gd name="T16" fmla="*/ 4 w 90"/>
                  <a:gd name="T17" fmla="*/ 12 h 72"/>
                  <a:gd name="T18" fmla="*/ 12 w 90"/>
                  <a:gd name="T19" fmla="*/ 28 h 72"/>
                  <a:gd name="T20" fmla="*/ 4 w 90"/>
                  <a:gd name="T21" fmla="*/ 25 h 72"/>
                  <a:gd name="T22" fmla="*/ 4 w 90"/>
                  <a:gd name="T23" fmla="*/ 26 h 72"/>
                  <a:gd name="T24" fmla="*/ 18 w 90"/>
                  <a:gd name="T25" fmla="*/ 43 h 72"/>
                  <a:gd name="T26" fmla="*/ 10 w 90"/>
                  <a:gd name="T27" fmla="*/ 44 h 72"/>
                  <a:gd name="T28" fmla="*/ 27 w 90"/>
                  <a:gd name="T29" fmla="*/ 56 h 72"/>
                  <a:gd name="T30" fmla="*/ 0 w 90"/>
                  <a:gd name="T31" fmla="*/ 64 h 72"/>
                  <a:gd name="T32" fmla="*/ 28 w 90"/>
                  <a:gd name="T33" fmla="*/ 72 h 72"/>
                  <a:gd name="T34" fmla="*/ 80 w 90"/>
                  <a:gd name="T35" fmla="*/ 20 h 72"/>
                  <a:gd name="T36" fmla="*/ 80 w 90"/>
                  <a:gd name="T37" fmla="*/ 18 h 72"/>
                  <a:gd name="T38" fmla="*/ 90 w 90"/>
                  <a:gd name="T3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90" y="9"/>
                    </a:moveTo>
                    <a:cubicBezTo>
                      <a:pt x="87" y="11"/>
                      <a:pt x="84" y="11"/>
                      <a:pt x="81" y="9"/>
                    </a:cubicBezTo>
                    <a:cubicBezTo>
                      <a:pt x="85" y="7"/>
                      <a:pt x="85" y="6"/>
                      <a:pt x="86" y="1"/>
                    </a:cubicBezTo>
                    <a:cubicBezTo>
                      <a:pt x="83" y="3"/>
                      <a:pt x="79" y="5"/>
                      <a:pt x="75" y="6"/>
                    </a:cubicBezTo>
                    <a:cubicBezTo>
                      <a:pt x="71" y="2"/>
                      <a:pt x="67" y="0"/>
                      <a:pt x="61" y="0"/>
                    </a:cubicBezTo>
                    <a:cubicBezTo>
                      <a:pt x="51" y="0"/>
                      <a:pt x="43" y="8"/>
                      <a:pt x="43" y="18"/>
                    </a:cubicBezTo>
                    <a:cubicBezTo>
                      <a:pt x="43" y="20"/>
                      <a:pt x="43" y="21"/>
                      <a:pt x="44" y="22"/>
                    </a:cubicBezTo>
                    <a:cubicBezTo>
                      <a:pt x="29" y="22"/>
                      <a:pt x="15" y="14"/>
                      <a:pt x="6" y="3"/>
                    </a:cubicBezTo>
                    <a:cubicBezTo>
                      <a:pt x="5" y="6"/>
                      <a:pt x="4" y="9"/>
                      <a:pt x="4" y="12"/>
                    </a:cubicBezTo>
                    <a:cubicBezTo>
                      <a:pt x="4" y="19"/>
                      <a:pt x="7" y="24"/>
                      <a:pt x="12" y="28"/>
                    </a:cubicBezTo>
                    <a:cubicBezTo>
                      <a:pt x="9" y="27"/>
                      <a:pt x="6" y="27"/>
                      <a:pt x="4" y="25"/>
                    </a:cubicBezTo>
                    <a:cubicBezTo>
                      <a:pt x="4" y="25"/>
                      <a:pt x="4" y="25"/>
                      <a:pt x="4" y="26"/>
                    </a:cubicBezTo>
                    <a:cubicBezTo>
                      <a:pt x="4" y="34"/>
                      <a:pt x="10" y="42"/>
                      <a:pt x="18" y="43"/>
                    </a:cubicBezTo>
                    <a:cubicBezTo>
                      <a:pt x="15" y="44"/>
                      <a:pt x="13" y="44"/>
                      <a:pt x="10" y="44"/>
                    </a:cubicBezTo>
                    <a:cubicBezTo>
                      <a:pt x="12" y="51"/>
                      <a:pt x="19" y="56"/>
                      <a:pt x="27" y="56"/>
                    </a:cubicBezTo>
                    <a:cubicBezTo>
                      <a:pt x="19" y="62"/>
                      <a:pt x="9" y="65"/>
                      <a:pt x="0" y="64"/>
                    </a:cubicBezTo>
                    <a:cubicBezTo>
                      <a:pt x="8" y="69"/>
                      <a:pt x="18" y="72"/>
                      <a:pt x="28" y="72"/>
                    </a:cubicBezTo>
                    <a:cubicBezTo>
                      <a:pt x="61" y="72"/>
                      <a:pt x="80" y="44"/>
                      <a:pt x="80" y="20"/>
                    </a:cubicBezTo>
                    <a:cubicBezTo>
                      <a:pt x="80" y="19"/>
                      <a:pt x="80" y="19"/>
                      <a:pt x="80" y="18"/>
                    </a:cubicBezTo>
                    <a:cubicBezTo>
                      <a:pt x="83" y="15"/>
                      <a:pt x="87" y="13"/>
                      <a:pt x="9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Oval 21"/>
              <p:cNvSpPr/>
              <p:nvPr/>
            </p:nvSpPr>
            <p:spPr>
              <a:xfrm>
                <a:off x="2346173" y="5478349"/>
                <a:ext cx="404812" cy="4048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2597571" y="5534025"/>
              <a:ext cx="349136" cy="349136"/>
              <a:chOff x="3043207" y="5478349"/>
              <a:chExt cx="404812" cy="404812"/>
            </a:xfrm>
          </p:grpSpPr>
          <p:grpSp>
            <p:nvGrpSpPr>
              <p:cNvPr id="14" name="Group 13"/>
              <p:cNvGrpSpPr/>
              <p:nvPr/>
            </p:nvGrpSpPr>
            <p:grpSpPr>
              <a:xfrm>
                <a:off x="3134950" y="5564772"/>
                <a:ext cx="221326" cy="231966"/>
                <a:chOff x="2686050" y="1452563"/>
                <a:chExt cx="330200" cy="346075"/>
              </a:xfrm>
              <a:solidFill>
                <a:schemeClr val="bg1"/>
              </a:solidFill>
            </p:grpSpPr>
            <p:sp>
              <p:nvSpPr>
                <p:cNvPr id="15" name="Freeform 184"/>
                <p:cNvSpPr>
                  <a:spLocks/>
                </p:cNvSpPr>
                <p:nvPr/>
              </p:nvSpPr>
              <p:spPr bwMode="auto">
                <a:xfrm>
                  <a:off x="2722563" y="1452563"/>
                  <a:ext cx="104775" cy="142875"/>
                </a:xfrm>
                <a:custGeom>
                  <a:avLst/>
                  <a:gdLst>
                    <a:gd name="T0" fmla="*/ 28 w 28"/>
                    <a:gd name="T1" fmla="*/ 3 h 38"/>
                    <a:gd name="T2" fmla="*/ 27 w 28"/>
                    <a:gd name="T3" fmla="*/ 1 h 38"/>
                    <a:gd name="T4" fmla="*/ 25 w 28"/>
                    <a:gd name="T5" fmla="*/ 1 h 38"/>
                    <a:gd name="T6" fmla="*/ 14 w 28"/>
                    <a:gd name="T7" fmla="*/ 15 h 38"/>
                    <a:gd name="T8" fmla="*/ 3 w 28"/>
                    <a:gd name="T9" fmla="*/ 1 h 38"/>
                    <a:gd name="T10" fmla="*/ 1 w 28"/>
                    <a:gd name="T11" fmla="*/ 1 h 38"/>
                    <a:gd name="T12" fmla="*/ 0 w 28"/>
                    <a:gd name="T13" fmla="*/ 3 h 38"/>
                    <a:gd name="T14" fmla="*/ 12 w 28"/>
                    <a:gd name="T15" fmla="*/ 19 h 38"/>
                    <a:gd name="T16" fmla="*/ 12 w 28"/>
                    <a:gd name="T17" fmla="*/ 36 h 38"/>
                    <a:gd name="T18" fmla="*/ 14 w 28"/>
                    <a:gd name="T19" fmla="*/ 38 h 38"/>
                    <a:gd name="T20" fmla="*/ 16 w 28"/>
                    <a:gd name="T21" fmla="*/ 36 h 38"/>
                    <a:gd name="T22" fmla="*/ 16 w 28"/>
                    <a:gd name="T23" fmla="*/ 19 h 38"/>
                    <a:gd name="T24" fmla="*/ 28 w 28"/>
                    <a:gd name="T25"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28" y="3"/>
                      </a:moveTo>
                      <a:cubicBezTo>
                        <a:pt x="28" y="3"/>
                        <a:pt x="28" y="1"/>
                        <a:pt x="27" y="1"/>
                      </a:cubicBezTo>
                      <a:cubicBezTo>
                        <a:pt x="26" y="0"/>
                        <a:pt x="25" y="0"/>
                        <a:pt x="25" y="1"/>
                      </a:cubicBezTo>
                      <a:cubicBezTo>
                        <a:pt x="14" y="15"/>
                        <a:pt x="14" y="15"/>
                        <a:pt x="14" y="15"/>
                      </a:cubicBezTo>
                      <a:cubicBezTo>
                        <a:pt x="3" y="1"/>
                        <a:pt x="3" y="1"/>
                        <a:pt x="3" y="1"/>
                      </a:cubicBezTo>
                      <a:cubicBezTo>
                        <a:pt x="3" y="0"/>
                        <a:pt x="2" y="0"/>
                        <a:pt x="1" y="1"/>
                      </a:cubicBezTo>
                      <a:cubicBezTo>
                        <a:pt x="0" y="1"/>
                        <a:pt x="0" y="3"/>
                        <a:pt x="0" y="3"/>
                      </a:cubicBezTo>
                      <a:cubicBezTo>
                        <a:pt x="12" y="19"/>
                        <a:pt x="12" y="19"/>
                        <a:pt x="12" y="19"/>
                      </a:cubicBezTo>
                      <a:cubicBezTo>
                        <a:pt x="12" y="36"/>
                        <a:pt x="12" y="36"/>
                        <a:pt x="12" y="36"/>
                      </a:cubicBezTo>
                      <a:cubicBezTo>
                        <a:pt x="12" y="37"/>
                        <a:pt x="13" y="38"/>
                        <a:pt x="14" y="38"/>
                      </a:cubicBezTo>
                      <a:cubicBezTo>
                        <a:pt x="15" y="38"/>
                        <a:pt x="16" y="37"/>
                        <a:pt x="16" y="36"/>
                      </a:cubicBezTo>
                      <a:cubicBezTo>
                        <a:pt x="16" y="19"/>
                        <a:pt x="16" y="19"/>
                        <a:pt x="16" y="19"/>
                      </a:cubicBezTo>
                      <a:lnTo>
                        <a:pt x="2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85"/>
                <p:cNvSpPr>
                  <a:spLocks noEditPoints="1"/>
                </p:cNvSpPr>
                <p:nvPr/>
              </p:nvSpPr>
              <p:spPr bwMode="auto">
                <a:xfrm>
                  <a:off x="2813050" y="1490663"/>
                  <a:ext cx="60325" cy="104775"/>
                </a:xfrm>
                <a:custGeom>
                  <a:avLst/>
                  <a:gdLst>
                    <a:gd name="T0" fmla="*/ 8 w 16"/>
                    <a:gd name="T1" fmla="*/ 0 h 28"/>
                    <a:gd name="T2" fmla="*/ 0 w 16"/>
                    <a:gd name="T3" fmla="*/ 8 h 28"/>
                    <a:gd name="T4" fmla="*/ 0 w 16"/>
                    <a:gd name="T5" fmla="*/ 20 h 28"/>
                    <a:gd name="T6" fmla="*/ 8 w 16"/>
                    <a:gd name="T7" fmla="*/ 28 h 28"/>
                    <a:gd name="T8" fmla="*/ 16 w 16"/>
                    <a:gd name="T9" fmla="*/ 20 h 28"/>
                    <a:gd name="T10" fmla="*/ 16 w 16"/>
                    <a:gd name="T11" fmla="*/ 8 h 28"/>
                    <a:gd name="T12" fmla="*/ 8 w 16"/>
                    <a:gd name="T13" fmla="*/ 0 h 28"/>
                    <a:gd name="T14" fmla="*/ 8 w 16"/>
                    <a:gd name="T15" fmla="*/ 24 h 28"/>
                    <a:gd name="T16" fmla="*/ 4 w 16"/>
                    <a:gd name="T17" fmla="*/ 20 h 28"/>
                    <a:gd name="T18" fmla="*/ 4 w 16"/>
                    <a:gd name="T19" fmla="*/ 8 h 28"/>
                    <a:gd name="T20" fmla="*/ 8 w 16"/>
                    <a:gd name="T21" fmla="*/ 4 h 28"/>
                    <a:gd name="T22" fmla="*/ 12 w 16"/>
                    <a:gd name="T23" fmla="*/ 8 h 28"/>
                    <a:gd name="T24" fmla="*/ 12 w 16"/>
                    <a:gd name="T25" fmla="*/ 20 h 28"/>
                    <a:gd name="T26" fmla="*/ 8 w 16"/>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8">
                      <a:moveTo>
                        <a:pt x="8" y="0"/>
                      </a:moveTo>
                      <a:cubicBezTo>
                        <a:pt x="4" y="0"/>
                        <a:pt x="0" y="4"/>
                        <a:pt x="0" y="8"/>
                      </a:cubicBezTo>
                      <a:cubicBezTo>
                        <a:pt x="0" y="20"/>
                        <a:pt x="0" y="20"/>
                        <a:pt x="0" y="20"/>
                      </a:cubicBezTo>
                      <a:cubicBezTo>
                        <a:pt x="0" y="24"/>
                        <a:pt x="4" y="28"/>
                        <a:pt x="8" y="28"/>
                      </a:cubicBezTo>
                      <a:cubicBezTo>
                        <a:pt x="12" y="28"/>
                        <a:pt x="16" y="24"/>
                        <a:pt x="16" y="20"/>
                      </a:cubicBezTo>
                      <a:cubicBezTo>
                        <a:pt x="16" y="8"/>
                        <a:pt x="16" y="8"/>
                        <a:pt x="16" y="8"/>
                      </a:cubicBezTo>
                      <a:cubicBezTo>
                        <a:pt x="16" y="4"/>
                        <a:pt x="12" y="0"/>
                        <a:pt x="8" y="0"/>
                      </a:cubicBezTo>
                      <a:close/>
                      <a:moveTo>
                        <a:pt x="8" y="24"/>
                      </a:moveTo>
                      <a:cubicBezTo>
                        <a:pt x="6" y="24"/>
                        <a:pt x="4" y="22"/>
                        <a:pt x="4" y="20"/>
                      </a:cubicBezTo>
                      <a:cubicBezTo>
                        <a:pt x="4" y="8"/>
                        <a:pt x="4" y="8"/>
                        <a:pt x="4" y="8"/>
                      </a:cubicBezTo>
                      <a:cubicBezTo>
                        <a:pt x="4" y="6"/>
                        <a:pt x="6" y="4"/>
                        <a:pt x="8" y="4"/>
                      </a:cubicBezTo>
                      <a:cubicBezTo>
                        <a:pt x="10" y="4"/>
                        <a:pt x="12" y="6"/>
                        <a:pt x="12" y="8"/>
                      </a:cubicBezTo>
                      <a:cubicBezTo>
                        <a:pt x="12" y="20"/>
                        <a:pt x="12" y="20"/>
                        <a:pt x="12" y="20"/>
                      </a:cubicBezTo>
                      <a:cubicBezTo>
                        <a:pt x="12" y="22"/>
                        <a:pt x="10" y="24"/>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86"/>
                <p:cNvSpPr>
                  <a:spLocks/>
                </p:cNvSpPr>
                <p:nvPr/>
              </p:nvSpPr>
              <p:spPr bwMode="auto">
                <a:xfrm>
                  <a:off x="2887663" y="1490663"/>
                  <a:ext cx="76200" cy="104775"/>
                </a:xfrm>
                <a:custGeom>
                  <a:avLst/>
                  <a:gdLst>
                    <a:gd name="T0" fmla="*/ 20 w 20"/>
                    <a:gd name="T1" fmla="*/ 18 h 28"/>
                    <a:gd name="T2" fmla="*/ 20 w 20"/>
                    <a:gd name="T3" fmla="*/ 2 h 28"/>
                    <a:gd name="T4" fmla="*/ 18 w 20"/>
                    <a:gd name="T5" fmla="*/ 0 h 28"/>
                    <a:gd name="T6" fmla="*/ 16 w 20"/>
                    <a:gd name="T7" fmla="*/ 2 h 28"/>
                    <a:gd name="T8" fmla="*/ 16 w 20"/>
                    <a:gd name="T9" fmla="*/ 18 h 28"/>
                    <a:gd name="T10" fmla="*/ 10 w 20"/>
                    <a:gd name="T11" fmla="*/ 24 h 28"/>
                    <a:gd name="T12" fmla="*/ 6 w 20"/>
                    <a:gd name="T13" fmla="*/ 22 h 28"/>
                    <a:gd name="T14" fmla="*/ 4 w 20"/>
                    <a:gd name="T15" fmla="*/ 18 h 28"/>
                    <a:gd name="T16" fmla="*/ 4 w 20"/>
                    <a:gd name="T17" fmla="*/ 2 h 28"/>
                    <a:gd name="T18" fmla="*/ 2 w 20"/>
                    <a:gd name="T19" fmla="*/ 0 h 28"/>
                    <a:gd name="T20" fmla="*/ 0 w 20"/>
                    <a:gd name="T21" fmla="*/ 2 h 28"/>
                    <a:gd name="T22" fmla="*/ 0 w 20"/>
                    <a:gd name="T23" fmla="*/ 18 h 28"/>
                    <a:gd name="T24" fmla="*/ 3 w 20"/>
                    <a:gd name="T25" fmla="*/ 25 h 28"/>
                    <a:gd name="T26" fmla="*/ 10 w 20"/>
                    <a:gd name="T27" fmla="*/ 28 h 28"/>
                    <a:gd name="T28" fmla="*/ 10 w 20"/>
                    <a:gd name="T29" fmla="*/ 28 h 28"/>
                    <a:gd name="T30" fmla="*/ 16 w 20"/>
                    <a:gd name="T31" fmla="*/ 26 h 28"/>
                    <a:gd name="T32" fmla="*/ 18 w 20"/>
                    <a:gd name="T33" fmla="*/ 28 h 28"/>
                    <a:gd name="T34" fmla="*/ 20 w 20"/>
                    <a:gd name="T35" fmla="*/ 26 h 28"/>
                    <a:gd name="T36" fmla="*/ 20 w 20"/>
                    <a:gd name="T37" fmla="*/ 18 h 28"/>
                    <a:gd name="T38" fmla="*/ 20 w 20"/>
                    <a:gd name="T3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8">
                      <a:moveTo>
                        <a:pt x="20" y="18"/>
                      </a:moveTo>
                      <a:cubicBezTo>
                        <a:pt x="20" y="2"/>
                        <a:pt x="20" y="2"/>
                        <a:pt x="20" y="2"/>
                      </a:cubicBezTo>
                      <a:cubicBezTo>
                        <a:pt x="20" y="1"/>
                        <a:pt x="19" y="0"/>
                        <a:pt x="18" y="0"/>
                      </a:cubicBezTo>
                      <a:cubicBezTo>
                        <a:pt x="17" y="0"/>
                        <a:pt x="16" y="1"/>
                        <a:pt x="16" y="2"/>
                      </a:cubicBezTo>
                      <a:cubicBezTo>
                        <a:pt x="16" y="18"/>
                        <a:pt x="16" y="18"/>
                        <a:pt x="16" y="18"/>
                      </a:cubicBezTo>
                      <a:cubicBezTo>
                        <a:pt x="16" y="21"/>
                        <a:pt x="13" y="24"/>
                        <a:pt x="10" y="24"/>
                      </a:cubicBezTo>
                      <a:cubicBezTo>
                        <a:pt x="8" y="24"/>
                        <a:pt x="7" y="23"/>
                        <a:pt x="6" y="22"/>
                      </a:cubicBezTo>
                      <a:cubicBezTo>
                        <a:pt x="5" y="21"/>
                        <a:pt x="4" y="20"/>
                        <a:pt x="4" y="18"/>
                      </a:cubicBezTo>
                      <a:cubicBezTo>
                        <a:pt x="4" y="2"/>
                        <a:pt x="4" y="2"/>
                        <a:pt x="4" y="2"/>
                      </a:cubicBezTo>
                      <a:cubicBezTo>
                        <a:pt x="4" y="1"/>
                        <a:pt x="3" y="0"/>
                        <a:pt x="2" y="0"/>
                      </a:cubicBezTo>
                      <a:cubicBezTo>
                        <a:pt x="1" y="0"/>
                        <a:pt x="0" y="1"/>
                        <a:pt x="0" y="2"/>
                      </a:cubicBezTo>
                      <a:cubicBezTo>
                        <a:pt x="0" y="18"/>
                        <a:pt x="0" y="18"/>
                        <a:pt x="0" y="18"/>
                      </a:cubicBezTo>
                      <a:cubicBezTo>
                        <a:pt x="0" y="21"/>
                        <a:pt x="1" y="23"/>
                        <a:pt x="3" y="25"/>
                      </a:cubicBezTo>
                      <a:cubicBezTo>
                        <a:pt x="5" y="27"/>
                        <a:pt x="7" y="28"/>
                        <a:pt x="10" y="28"/>
                      </a:cubicBezTo>
                      <a:cubicBezTo>
                        <a:pt x="10" y="28"/>
                        <a:pt x="10" y="28"/>
                        <a:pt x="10" y="28"/>
                      </a:cubicBezTo>
                      <a:cubicBezTo>
                        <a:pt x="12" y="28"/>
                        <a:pt x="14" y="27"/>
                        <a:pt x="16" y="26"/>
                      </a:cubicBezTo>
                      <a:cubicBezTo>
                        <a:pt x="16" y="27"/>
                        <a:pt x="17" y="28"/>
                        <a:pt x="18" y="28"/>
                      </a:cubicBezTo>
                      <a:cubicBezTo>
                        <a:pt x="19" y="28"/>
                        <a:pt x="20" y="27"/>
                        <a:pt x="20" y="26"/>
                      </a:cubicBezTo>
                      <a:cubicBezTo>
                        <a:pt x="20" y="18"/>
                        <a:pt x="20" y="18"/>
                        <a:pt x="20" y="18"/>
                      </a:cubicBezTo>
                      <a:cubicBezTo>
                        <a:pt x="20" y="18"/>
                        <a:pt x="20" y="18"/>
                        <a:pt x="2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87"/>
                <p:cNvSpPr>
                  <a:spLocks/>
                </p:cNvSpPr>
                <p:nvPr/>
              </p:nvSpPr>
              <p:spPr bwMode="auto">
                <a:xfrm>
                  <a:off x="2873375" y="1701800"/>
                  <a:ext cx="14288" cy="44450"/>
                </a:xfrm>
                <a:custGeom>
                  <a:avLst/>
                  <a:gdLst>
                    <a:gd name="T0" fmla="*/ 2 w 4"/>
                    <a:gd name="T1" fmla="*/ 0 h 12"/>
                    <a:gd name="T2" fmla="*/ 0 w 4"/>
                    <a:gd name="T3" fmla="*/ 2 h 12"/>
                    <a:gd name="T4" fmla="*/ 0 w 4"/>
                    <a:gd name="T5" fmla="*/ 10 h 12"/>
                    <a:gd name="T6" fmla="*/ 2 w 4"/>
                    <a:gd name="T7" fmla="*/ 12 h 12"/>
                    <a:gd name="T8" fmla="*/ 4 w 4"/>
                    <a:gd name="T9" fmla="*/ 10 h 12"/>
                    <a:gd name="T10" fmla="*/ 4 w 4"/>
                    <a:gd name="T11" fmla="*/ 2 h 12"/>
                    <a:gd name="T12" fmla="*/ 2 w 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2" y="0"/>
                      </a:moveTo>
                      <a:cubicBezTo>
                        <a:pt x="1" y="0"/>
                        <a:pt x="0" y="1"/>
                        <a:pt x="0" y="2"/>
                      </a:cubicBezTo>
                      <a:cubicBezTo>
                        <a:pt x="0" y="10"/>
                        <a:pt x="0" y="10"/>
                        <a:pt x="0" y="10"/>
                      </a:cubicBezTo>
                      <a:cubicBezTo>
                        <a:pt x="0" y="11"/>
                        <a:pt x="1" y="12"/>
                        <a:pt x="2" y="12"/>
                      </a:cubicBezTo>
                      <a:cubicBezTo>
                        <a:pt x="3" y="12"/>
                        <a:pt x="4" y="11"/>
                        <a:pt x="4" y="10"/>
                      </a:cubicBezTo>
                      <a:cubicBezTo>
                        <a:pt x="4" y="2"/>
                        <a:pt x="4" y="2"/>
                        <a:pt x="4" y="2"/>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88"/>
                <p:cNvSpPr>
                  <a:spLocks/>
                </p:cNvSpPr>
                <p:nvPr/>
              </p:nvSpPr>
              <p:spPr bwMode="auto">
                <a:xfrm>
                  <a:off x="2933700" y="1701800"/>
                  <a:ext cx="14288" cy="14288"/>
                </a:xfrm>
                <a:custGeom>
                  <a:avLst/>
                  <a:gdLst>
                    <a:gd name="T0" fmla="*/ 4 w 4"/>
                    <a:gd name="T1" fmla="*/ 2 h 4"/>
                    <a:gd name="T2" fmla="*/ 2 w 4"/>
                    <a:gd name="T3" fmla="*/ 0 h 4"/>
                    <a:gd name="T4" fmla="*/ 0 w 4"/>
                    <a:gd name="T5" fmla="*/ 2 h 4"/>
                    <a:gd name="T6" fmla="*/ 0 w 4"/>
                    <a:gd name="T7" fmla="*/ 4 h 4"/>
                    <a:gd name="T8" fmla="*/ 4 w 4"/>
                    <a:gd name="T9" fmla="*/ 4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1"/>
                        <a:pt x="3" y="0"/>
                        <a:pt x="2" y="0"/>
                      </a:cubicBezTo>
                      <a:cubicBezTo>
                        <a:pt x="1" y="0"/>
                        <a:pt x="0" y="1"/>
                        <a:pt x="0" y="2"/>
                      </a:cubicBezTo>
                      <a:cubicBezTo>
                        <a:pt x="0" y="4"/>
                        <a:pt x="0" y="4"/>
                        <a:pt x="0" y="4"/>
                      </a:cubicBezTo>
                      <a:cubicBezTo>
                        <a:pt x="4" y="4"/>
                        <a:pt x="4" y="4"/>
                        <a:pt x="4" y="4"/>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89"/>
                <p:cNvSpPr>
                  <a:spLocks noEditPoints="1"/>
                </p:cNvSpPr>
                <p:nvPr/>
              </p:nvSpPr>
              <p:spPr bwMode="auto">
                <a:xfrm>
                  <a:off x="2686050" y="1633538"/>
                  <a:ext cx="330200" cy="165100"/>
                </a:xfrm>
                <a:custGeom>
                  <a:avLst/>
                  <a:gdLst>
                    <a:gd name="T0" fmla="*/ 72 w 88"/>
                    <a:gd name="T1" fmla="*/ 0 h 44"/>
                    <a:gd name="T2" fmla="*/ 16 w 88"/>
                    <a:gd name="T3" fmla="*/ 0 h 44"/>
                    <a:gd name="T4" fmla="*/ 0 w 88"/>
                    <a:gd name="T5" fmla="*/ 16 h 44"/>
                    <a:gd name="T6" fmla="*/ 0 w 88"/>
                    <a:gd name="T7" fmla="*/ 28 h 44"/>
                    <a:gd name="T8" fmla="*/ 16 w 88"/>
                    <a:gd name="T9" fmla="*/ 44 h 44"/>
                    <a:gd name="T10" fmla="*/ 72 w 88"/>
                    <a:gd name="T11" fmla="*/ 44 h 44"/>
                    <a:gd name="T12" fmla="*/ 88 w 88"/>
                    <a:gd name="T13" fmla="*/ 28 h 44"/>
                    <a:gd name="T14" fmla="*/ 88 w 88"/>
                    <a:gd name="T15" fmla="*/ 16 h 44"/>
                    <a:gd name="T16" fmla="*/ 72 w 88"/>
                    <a:gd name="T17" fmla="*/ 0 h 44"/>
                    <a:gd name="T18" fmla="*/ 28 w 88"/>
                    <a:gd name="T19" fmla="*/ 14 h 44"/>
                    <a:gd name="T20" fmla="*/ 22 w 88"/>
                    <a:gd name="T21" fmla="*/ 14 h 44"/>
                    <a:gd name="T22" fmla="*/ 22 w 88"/>
                    <a:gd name="T23" fmla="*/ 32 h 44"/>
                    <a:gd name="T24" fmla="*/ 20 w 88"/>
                    <a:gd name="T25" fmla="*/ 34 h 44"/>
                    <a:gd name="T26" fmla="*/ 18 w 88"/>
                    <a:gd name="T27" fmla="*/ 32 h 44"/>
                    <a:gd name="T28" fmla="*/ 18 w 88"/>
                    <a:gd name="T29" fmla="*/ 14 h 44"/>
                    <a:gd name="T30" fmla="*/ 12 w 88"/>
                    <a:gd name="T31" fmla="*/ 14 h 44"/>
                    <a:gd name="T32" fmla="*/ 10 w 88"/>
                    <a:gd name="T33" fmla="*/ 12 h 44"/>
                    <a:gd name="T34" fmla="*/ 12 w 88"/>
                    <a:gd name="T35" fmla="*/ 10 h 44"/>
                    <a:gd name="T36" fmla="*/ 28 w 88"/>
                    <a:gd name="T37" fmla="*/ 10 h 44"/>
                    <a:gd name="T38" fmla="*/ 30 w 88"/>
                    <a:gd name="T39" fmla="*/ 12 h 44"/>
                    <a:gd name="T40" fmla="*/ 28 w 88"/>
                    <a:gd name="T41" fmla="*/ 14 h 44"/>
                    <a:gd name="T42" fmla="*/ 40 w 88"/>
                    <a:gd name="T43" fmla="*/ 34 h 44"/>
                    <a:gd name="T44" fmla="*/ 39 w 88"/>
                    <a:gd name="T45" fmla="*/ 33 h 44"/>
                    <a:gd name="T46" fmla="*/ 36 w 88"/>
                    <a:gd name="T47" fmla="*/ 34 h 44"/>
                    <a:gd name="T48" fmla="*/ 30 w 88"/>
                    <a:gd name="T49" fmla="*/ 28 h 44"/>
                    <a:gd name="T50" fmla="*/ 30 w 88"/>
                    <a:gd name="T51" fmla="*/ 16 h 44"/>
                    <a:gd name="T52" fmla="*/ 32 w 88"/>
                    <a:gd name="T53" fmla="*/ 14 h 44"/>
                    <a:gd name="T54" fmla="*/ 34 w 88"/>
                    <a:gd name="T55" fmla="*/ 16 h 44"/>
                    <a:gd name="T56" fmla="*/ 34 w 88"/>
                    <a:gd name="T57" fmla="*/ 28 h 44"/>
                    <a:gd name="T58" fmla="*/ 36 w 88"/>
                    <a:gd name="T59" fmla="*/ 30 h 44"/>
                    <a:gd name="T60" fmla="*/ 38 w 88"/>
                    <a:gd name="T61" fmla="*/ 28 h 44"/>
                    <a:gd name="T62" fmla="*/ 38 w 88"/>
                    <a:gd name="T63" fmla="*/ 16 h 44"/>
                    <a:gd name="T64" fmla="*/ 40 w 88"/>
                    <a:gd name="T65" fmla="*/ 14 h 44"/>
                    <a:gd name="T66" fmla="*/ 42 w 88"/>
                    <a:gd name="T67" fmla="*/ 16 h 44"/>
                    <a:gd name="T68" fmla="*/ 42 w 88"/>
                    <a:gd name="T69" fmla="*/ 32 h 44"/>
                    <a:gd name="T70" fmla="*/ 40 w 88"/>
                    <a:gd name="T71" fmla="*/ 34 h 44"/>
                    <a:gd name="T72" fmla="*/ 58 w 88"/>
                    <a:gd name="T73" fmla="*/ 28 h 44"/>
                    <a:gd name="T74" fmla="*/ 52 w 88"/>
                    <a:gd name="T75" fmla="*/ 34 h 44"/>
                    <a:gd name="T76" fmla="*/ 49 w 88"/>
                    <a:gd name="T77" fmla="*/ 33 h 44"/>
                    <a:gd name="T78" fmla="*/ 48 w 88"/>
                    <a:gd name="T79" fmla="*/ 34 h 44"/>
                    <a:gd name="T80" fmla="*/ 46 w 88"/>
                    <a:gd name="T81" fmla="*/ 32 h 44"/>
                    <a:gd name="T82" fmla="*/ 46 w 88"/>
                    <a:gd name="T83" fmla="*/ 8 h 44"/>
                    <a:gd name="T84" fmla="*/ 48 w 88"/>
                    <a:gd name="T85" fmla="*/ 6 h 44"/>
                    <a:gd name="T86" fmla="*/ 50 w 88"/>
                    <a:gd name="T87" fmla="*/ 8 h 44"/>
                    <a:gd name="T88" fmla="*/ 50 w 88"/>
                    <a:gd name="T89" fmla="*/ 14 h 44"/>
                    <a:gd name="T90" fmla="*/ 52 w 88"/>
                    <a:gd name="T91" fmla="*/ 14 h 44"/>
                    <a:gd name="T92" fmla="*/ 58 w 88"/>
                    <a:gd name="T93" fmla="*/ 20 h 44"/>
                    <a:gd name="T94" fmla="*/ 58 w 88"/>
                    <a:gd name="T95" fmla="*/ 28 h 44"/>
                    <a:gd name="T96" fmla="*/ 68 w 88"/>
                    <a:gd name="T97" fmla="*/ 34 h 44"/>
                    <a:gd name="T98" fmla="*/ 62 w 88"/>
                    <a:gd name="T99" fmla="*/ 28 h 44"/>
                    <a:gd name="T100" fmla="*/ 62 w 88"/>
                    <a:gd name="T101" fmla="*/ 20 h 44"/>
                    <a:gd name="T102" fmla="*/ 68 w 88"/>
                    <a:gd name="T103" fmla="*/ 14 h 44"/>
                    <a:gd name="T104" fmla="*/ 74 w 88"/>
                    <a:gd name="T105" fmla="*/ 20 h 44"/>
                    <a:gd name="T106" fmla="*/ 74 w 88"/>
                    <a:gd name="T107" fmla="*/ 24 h 44"/>
                    <a:gd name="T108" fmla="*/ 72 w 88"/>
                    <a:gd name="T109" fmla="*/ 26 h 44"/>
                    <a:gd name="T110" fmla="*/ 66 w 88"/>
                    <a:gd name="T111" fmla="*/ 26 h 44"/>
                    <a:gd name="T112" fmla="*/ 66 w 88"/>
                    <a:gd name="T113" fmla="*/ 28 h 44"/>
                    <a:gd name="T114" fmla="*/ 68 w 88"/>
                    <a:gd name="T115" fmla="*/ 30 h 44"/>
                    <a:gd name="T116" fmla="*/ 71 w 88"/>
                    <a:gd name="T117" fmla="*/ 29 h 44"/>
                    <a:gd name="T118" fmla="*/ 73 w 88"/>
                    <a:gd name="T119" fmla="*/ 27 h 44"/>
                    <a:gd name="T120" fmla="*/ 75 w 88"/>
                    <a:gd name="T121" fmla="*/ 29 h 44"/>
                    <a:gd name="T122" fmla="*/ 68 w 88"/>
                    <a:gd name="T123"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44">
                      <a:moveTo>
                        <a:pt x="72" y="0"/>
                      </a:moveTo>
                      <a:cubicBezTo>
                        <a:pt x="16" y="0"/>
                        <a:pt x="16" y="0"/>
                        <a:pt x="16" y="0"/>
                      </a:cubicBezTo>
                      <a:cubicBezTo>
                        <a:pt x="7" y="0"/>
                        <a:pt x="0" y="7"/>
                        <a:pt x="0" y="16"/>
                      </a:cubicBezTo>
                      <a:cubicBezTo>
                        <a:pt x="0" y="28"/>
                        <a:pt x="0" y="28"/>
                        <a:pt x="0" y="28"/>
                      </a:cubicBezTo>
                      <a:cubicBezTo>
                        <a:pt x="0" y="37"/>
                        <a:pt x="7" y="44"/>
                        <a:pt x="16" y="44"/>
                      </a:cubicBezTo>
                      <a:cubicBezTo>
                        <a:pt x="72" y="44"/>
                        <a:pt x="72" y="44"/>
                        <a:pt x="72" y="44"/>
                      </a:cubicBezTo>
                      <a:cubicBezTo>
                        <a:pt x="81" y="44"/>
                        <a:pt x="88" y="37"/>
                        <a:pt x="88" y="28"/>
                      </a:cubicBezTo>
                      <a:cubicBezTo>
                        <a:pt x="88" y="16"/>
                        <a:pt x="88" y="16"/>
                        <a:pt x="88" y="16"/>
                      </a:cubicBezTo>
                      <a:cubicBezTo>
                        <a:pt x="88" y="7"/>
                        <a:pt x="81" y="0"/>
                        <a:pt x="72" y="0"/>
                      </a:cubicBezTo>
                      <a:close/>
                      <a:moveTo>
                        <a:pt x="28" y="14"/>
                      </a:moveTo>
                      <a:cubicBezTo>
                        <a:pt x="22" y="14"/>
                        <a:pt x="22" y="14"/>
                        <a:pt x="22" y="14"/>
                      </a:cubicBezTo>
                      <a:cubicBezTo>
                        <a:pt x="22" y="32"/>
                        <a:pt x="22" y="32"/>
                        <a:pt x="22" y="32"/>
                      </a:cubicBezTo>
                      <a:cubicBezTo>
                        <a:pt x="22" y="33"/>
                        <a:pt x="21" y="34"/>
                        <a:pt x="20" y="34"/>
                      </a:cubicBezTo>
                      <a:cubicBezTo>
                        <a:pt x="19" y="34"/>
                        <a:pt x="18" y="33"/>
                        <a:pt x="18" y="32"/>
                      </a:cubicBezTo>
                      <a:cubicBezTo>
                        <a:pt x="18" y="14"/>
                        <a:pt x="18" y="14"/>
                        <a:pt x="18" y="14"/>
                      </a:cubicBezTo>
                      <a:cubicBezTo>
                        <a:pt x="12" y="14"/>
                        <a:pt x="12" y="14"/>
                        <a:pt x="12" y="14"/>
                      </a:cubicBezTo>
                      <a:cubicBezTo>
                        <a:pt x="11" y="14"/>
                        <a:pt x="10" y="13"/>
                        <a:pt x="10" y="12"/>
                      </a:cubicBezTo>
                      <a:cubicBezTo>
                        <a:pt x="10" y="11"/>
                        <a:pt x="11" y="10"/>
                        <a:pt x="12" y="10"/>
                      </a:cubicBezTo>
                      <a:cubicBezTo>
                        <a:pt x="28" y="10"/>
                        <a:pt x="28" y="10"/>
                        <a:pt x="28" y="10"/>
                      </a:cubicBezTo>
                      <a:cubicBezTo>
                        <a:pt x="29" y="10"/>
                        <a:pt x="30" y="11"/>
                        <a:pt x="30" y="12"/>
                      </a:cubicBezTo>
                      <a:cubicBezTo>
                        <a:pt x="30" y="13"/>
                        <a:pt x="29" y="14"/>
                        <a:pt x="28" y="14"/>
                      </a:cubicBezTo>
                      <a:close/>
                      <a:moveTo>
                        <a:pt x="40" y="34"/>
                      </a:moveTo>
                      <a:cubicBezTo>
                        <a:pt x="40" y="34"/>
                        <a:pt x="39" y="33"/>
                        <a:pt x="39" y="33"/>
                      </a:cubicBezTo>
                      <a:cubicBezTo>
                        <a:pt x="38" y="34"/>
                        <a:pt x="37" y="34"/>
                        <a:pt x="36" y="34"/>
                      </a:cubicBezTo>
                      <a:cubicBezTo>
                        <a:pt x="33" y="34"/>
                        <a:pt x="30" y="31"/>
                        <a:pt x="30" y="28"/>
                      </a:cubicBezTo>
                      <a:cubicBezTo>
                        <a:pt x="30" y="16"/>
                        <a:pt x="30" y="16"/>
                        <a:pt x="30" y="16"/>
                      </a:cubicBezTo>
                      <a:cubicBezTo>
                        <a:pt x="30" y="15"/>
                        <a:pt x="31" y="14"/>
                        <a:pt x="32" y="14"/>
                      </a:cubicBezTo>
                      <a:cubicBezTo>
                        <a:pt x="33" y="14"/>
                        <a:pt x="34" y="15"/>
                        <a:pt x="34" y="16"/>
                      </a:cubicBezTo>
                      <a:cubicBezTo>
                        <a:pt x="34" y="28"/>
                        <a:pt x="34" y="28"/>
                        <a:pt x="34" y="28"/>
                      </a:cubicBezTo>
                      <a:cubicBezTo>
                        <a:pt x="34" y="29"/>
                        <a:pt x="35" y="30"/>
                        <a:pt x="36" y="30"/>
                      </a:cubicBezTo>
                      <a:cubicBezTo>
                        <a:pt x="37" y="30"/>
                        <a:pt x="38" y="29"/>
                        <a:pt x="38" y="28"/>
                      </a:cubicBezTo>
                      <a:cubicBezTo>
                        <a:pt x="38" y="16"/>
                        <a:pt x="38" y="16"/>
                        <a:pt x="38" y="16"/>
                      </a:cubicBezTo>
                      <a:cubicBezTo>
                        <a:pt x="38" y="15"/>
                        <a:pt x="39" y="14"/>
                        <a:pt x="40" y="14"/>
                      </a:cubicBezTo>
                      <a:cubicBezTo>
                        <a:pt x="41" y="14"/>
                        <a:pt x="42" y="15"/>
                        <a:pt x="42" y="16"/>
                      </a:cubicBezTo>
                      <a:cubicBezTo>
                        <a:pt x="42" y="32"/>
                        <a:pt x="42" y="32"/>
                        <a:pt x="42" y="32"/>
                      </a:cubicBezTo>
                      <a:cubicBezTo>
                        <a:pt x="42" y="33"/>
                        <a:pt x="41" y="34"/>
                        <a:pt x="40" y="34"/>
                      </a:cubicBezTo>
                      <a:close/>
                      <a:moveTo>
                        <a:pt x="58" y="28"/>
                      </a:moveTo>
                      <a:cubicBezTo>
                        <a:pt x="58" y="31"/>
                        <a:pt x="55" y="34"/>
                        <a:pt x="52" y="34"/>
                      </a:cubicBezTo>
                      <a:cubicBezTo>
                        <a:pt x="51" y="34"/>
                        <a:pt x="50" y="34"/>
                        <a:pt x="49" y="33"/>
                      </a:cubicBezTo>
                      <a:cubicBezTo>
                        <a:pt x="49" y="34"/>
                        <a:pt x="49" y="34"/>
                        <a:pt x="48" y="34"/>
                      </a:cubicBezTo>
                      <a:cubicBezTo>
                        <a:pt x="47" y="34"/>
                        <a:pt x="46" y="33"/>
                        <a:pt x="46" y="32"/>
                      </a:cubicBezTo>
                      <a:cubicBezTo>
                        <a:pt x="46" y="8"/>
                        <a:pt x="46" y="8"/>
                        <a:pt x="46" y="8"/>
                      </a:cubicBezTo>
                      <a:cubicBezTo>
                        <a:pt x="46" y="7"/>
                        <a:pt x="47" y="6"/>
                        <a:pt x="48" y="6"/>
                      </a:cubicBezTo>
                      <a:cubicBezTo>
                        <a:pt x="49" y="6"/>
                        <a:pt x="50" y="7"/>
                        <a:pt x="50" y="8"/>
                      </a:cubicBezTo>
                      <a:cubicBezTo>
                        <a:pt x="50" y="14"/>
                        <a:pt x="50" y="14"/>
                        <a:pt x="50" y="14"/>
                      </a:cubicBezTo>
                      <a:cubicBezTo>
                        <a:pt x="51" y="14"/>
                        <a:pt x="51" y="14"/>
                        <a:pt x="52" y="14"/>
                      </a:cubicBezTo>
                      <a:cubicBezTo>
                        <a:pt x="55" y="14"/>
                        <a:pt x="58" y="17"/>
                        <a:pt x="58" y="20"/>
                      </a:cubicBezTo>
                      <a:lnTo>
                        <a:pt x="58" y="28"/>
                      </a:lnTo>
                      <a:close/>
                      <a:moveTo>
                        <a:pt x="68" y="34"/>
                      </a:moveTo>
                      <a:cubicBezTo>
                        <a:pt x="65" y="34"/>
                        <a:pt x="62" y="31"/>
                        <a:pt x="62" y="28"/>
                      </a:cubicBezTo>
                      <a:cubicBezTo>
                        <a:pt x="62" y="20"/>
                        <a:pt x="62" y="20"/>
                        <a:pt x="62" y="20"/>
                      </a:cubicBezTo>
                      <a:cubicBezTo>
                        <a:pt x="62" y="17"/>
                        <a:pt x="65" y="14"/>
                        <a:pt x="68" y="14"/>
                      </a:cubicBezTo>
                      <a:cubicBezTo>
                        <a:pt x="71" y="14"/>
                        <a:pt x="74" y="17"/>
                        <a:pt x="74" y="20"/>
                      </a:cubicBezTo>
                      <a:cubicBezTo>
                        <a:pt x="74" y="24"/>
                        <a:pt x="74" y="24"/>
                        <a:pt x="74" y="24"/>
                      </a:cubicBezTo>
                      <a:cubicBezTo>
                        <a:pt x="74" y="25"/>
                        <a:pt x="73" y="26"/>
                        <a:pt x="72" y="26"/>
                      </a:cubicBezTo>
                      <a:cubicBezTo>
                        <a:pt x="66" y="26"/>
                        <a:pt x="66" y="26"/>
                        <a:pt x="66" y="26"/>
                      </a:cubicBezTo>
                      <a:cubicBezTo>
                        <a:pt x="66" y="28"/>
                        <a:pt x="66" y="28"/>
                        <a:pt x="66" y="28"/>
                      </a:cubicBezTo>
                      <a:cubicBezTo>
                        <a:pt x="66" y="29"/>
                        <a:pt x="67" y="30"/>
                        <a:pt x="68" y="30"/>
                      </a:cubicBezTo>
                      <a:cubicBezTo>
                        <a:pt x="69" y="30"/>
                        <a:pt x="71" y="30"/>
                        <a:pt x="71" y="29"/>
                      </a:cubicBezTo>
                      <a:cubicBezTo>
                        <a:pt x="71" y="28"/>
                        <a:pt x="72" y="27"/>
                        <a:pt x="73" y="27"/>
                      </a:cubicBezTo>
                      <a:cubicBezTo>
                        <a:pt x="74" y="27"/>
                        <a:pt x="75" y="28"/>
                        <a:pt x="75" y="29"/>
                      </a:cubicBezTo>
                      <a:cubicBezTo>
                        <a:pt x="75" y="32"/>
                        <a:pt x="72" y="34"/>
                        <a:pt x="6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3" name="Oval 22"/>
              <p:cNvSpPr/>
              <p:nvPr/>
            </p:nvSpPr>
            <p:spPr>
              <a:xfrm>
                <a:off x="3043207" y="5478349"/>
                <a:ext cx="404812" cy="4048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57689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474024" y="676231"/>
            <a:ext cx="11042582" cy="5016758"/>
          </a:xfrm>
          <a:prstGeom prst="rect">
            <a:avLst/>
          </a:prstGeom>
          <a:noFill/>
        </p:spPr>
        <p:txBody>
          <a:bodyPr wrap="square" rtlCol="0">
            <a:spAutoFit/>
          </a:bodyPr>
          <a:lstStyle/>
          <a:p>
            <a:r>
              <a:rPr lang="en-US" sz="4000" b="1" i="1" dirty="0">
                <a:latin typeface="Tw Cen MT" panose="020B0602020104020603" pitchFamily="34" charset="77"/>
              </a:rPr>
              <a:t>2. Choose the best answer.</a:t>
            </a:r>
          </a:p>
          <a:p>
            <a:r>
              <a:rPr lang="en-US" sz="4000" dirty="0">
                <a:latin typeface="Tw Cen MT" panose="020B0602020104020603" pitchFamily="34" charset="77"/>
              </a:rPr>
              <a:t>A(n) ________ response from a real person has a much better calming effect on an angry customer than an automated voice message.</a:t>
            </a:r>
          </a:p>
          <a:p>
            <a:pPr marL="342900" indent="-342900">
              <a:buAutoNum type="alphaLcPeriod"/>
            </a:pPr>
            <a:r>
              <a:rPr lang="en-US" sz="4000" b="1" dirty="0">
                <a:latin typeface="Tw Cen MT" panose="020B0602020104020603" pitchFamily="34" charset="77"/>
              </a:rPr>
              <a:t> dedicated</a:t>
            </a:r>
          </a:p>
          <a:p>
            <a:pPr marL="742950" indent="-742950">
              <a:buAutoNum type="alphaLcPeriod"/>
            </a:pPr>
            <a:r>
              <a:rPr lang="en-US" sz="4000" b="1" dirty="0">
                <a:latin typeface="Tw Cen MT" panose="020B0602020104020603" pitchFamily="34" charset="77"/>
              </a:rPr>
              <a:t>truthful</a:t>
            </a:r>
          </a:p>
          <a:p>
            <a:pPr marL="742950" indent="-742950">
              <a:buAutoNum type="alphaLcPeriod"/>
            </a:pPr>
            <a:r>
              <a:rPr lang="en-US" sz="4000" b="1" dirty="0">
                <a:latin typeface="Tw Cen MT" panose="020B0602020104020603" pitchFamily="34" charset="77"/>
              </a:rPr>
              <a:t>empathetic</a:t>
            </a:r>
          </a:p>
          <a:p>
            <a:pPr marL="742950" indent="-742950">
              <a:buAutoNum type="alphaLcPeriod"/>
            </a:pPr>
            <a:r>
              <a:rPr lang="en-US" sz="4000" b="1" dirty="0">
                <a:latin typeface="Tw Cen MT" panose="020B0602020104020603" pitchFamily="34" charset="77"/>
              </a:rPr>
              <a:t>authentic</a:t>
            </a:r>
            <a:endParaRPr lang="en-US" sz="4000" dirty="0">
              <a:latin typeface="Tw Cen MT" panose="020B0602020104020603" pitchFamily="34" charset="77"/>
            </a:endParaRPr>
          </a:p>
        </p:txBody>
      </p:sp>
      <p:pic>
        <p:nvPicPr>
          <p:cNvPr id="3" name="Picture 2">
            <a:extLst>
              <a:ext uri="{FF2B5EF4-FFF2-40B4-BE49-F238E27FC236}">
                <a16:creationId xmlns:a16="http://schemas.microsoft.com/office/drawing/2014/main" id="{738DBFD8-397C-1840-9B37-B95F48EA471A}"/>
              </a:ext>
            </a:extLst>
          </p:cNvPr>
          <p:cNvPicPr>
            <a:picLocks noChangeAspect="1"/>
          </p:cNvPicPr>
          <p:nvPr/>
        </p:nvPicPr>
        <p:blipFill>
          <a:blip r:embed="rId3"/>
          <a:stretch>
            <a:fillRect/>
          </a:stretch>
        </p:blipFill>
        <p:spPr>
          <a:xfrm>
            <a:off x="346841" y="4933142"/>
            <a:ext cx="898955" cy="703127"/>
          </a:xfrm>
          <a:prstGeom prst="rect">
            <a:avLst/>
          </a:prstGeom>
        </p:spPr>
      </p:pic>
    </p:spTree>
    <p:extLst>
      <p:ext uri="{BB962C8B-B14F-4D97-AF65-F5344CB8AC3E}">
        <p14:creationId xmlns:p14="http://schemas.microsoft.com/office/powerpoint/2010/main" val="56082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474024" y="676231"/>
            <a:ext cx="11042582" cy="1323439"/>
          </a:xfrm>
          <a:prstGeom prst="rect">
            <a:avLst/>
          </a:prstGeom>
          <a:noFill/>
        </p:spPr>
        <p:txBody>
          <a:bodyPr wrap="square" rtlCol="0">
            <a:spAutoFit/>
          </a:bodyPr>
          <a:lstStyle/>
          <a:p>
            <a:r>
              <a:rPr lang="en-US" sz="4000" b="1" dirty="0">
                <a:latin typeface="Tw Cen MT" panose="020B0602020104020603" pitchFamily="34" charset="77"/>
              </a:rPr>
              <a:t>3. What belongs to you but yet is used more by others than yourself?</a:t>
            </a:r>
            <a:endParaRPr lang="en-US" sz="4000" b="1" i="1" dirty="0">
              <a:latin typeface="Tw Cen MT" panose="020B0602020104020603" pitchFamily="34" charset="77"/>
            </a:endParaRPr>
          </a:p>
        </p:txBody>
      </p:sp>
      <p:sp>
        <p:nvSpPr>
          <p:cNvPr id="4" name="TextBox 3">
            <a:extLst>
              <a:ext uri="{FF2B5EF4-FFF2-40B4-BE49-F238E27FC236}">
                <a16:creationId xmlns:a16="http://schemas.microsoft.com/office/drawing/2014/main" id="{714049F8-246B-5A46-96C1-93002DD45D25}"/>
              </a:ext>
            </a:extLst>
          </p:cNvPr>
          <p:cNvSpPr txBox="1"/>
          <p:nvPr/>
        </p:nvSpPr>
        <p:spPr>
          <a:xfrm>
            <a:off x="474024" y="2106828"/>
            <a:ext cx="4932248" cy="1015663"/>
          </a:xfrm>
          <a:prstGeom prst="rect">
            <a:avLst/>
          </a:prstGeom>
          <a:noFill/>
        </p:spPr>
        <p:txBody>
          <a:bodyPr wrap="none" rtlCol="0">
            <a:spAutoFit/>
          </a:bodyPr>
          <a:lstStyle/>
          <a:p>
            <a:r>
              <a:rPr lang="en-US" sz="6000" dirty="0">
                <a:latin typeface="Tw Cen MT" panose="020B0602020104020603" pitchFamily="34" charset="77"/>
              </a:rPr>
              <a:t>Key: Your name</a:t>
            </a:r>
          </a:p>
        </p:txBody>
      </p:sp>
    </p:spTree>
    <p:extLst>
      <p:ext uri="{BB962C8B-B14F-4D97-AF65-F5344CB8AC3E}">
        <p14:creationId xmlns:p14="http://schemas.microsoft.com/office/powerpoint/2010/main" val="126148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536029" y="1718441"/>
            <a:ext cx="11042582" cy="4401205"/>
          </a:xfrm>
          <a:prstGeom prst="rect">
            <a:avLst/>
          </a:prstGeom>
          <a:noFill/>
        </p:spPr>
        <p:txBody>
          <a:bodyPr wrap="square" rtlCol="0">
            <a:spAutoFit/>
          </a:bodyPr>
          <a:lstStyle/>
          <a:p>
            <a:r>
              <a:rPr lang="en-US" sz="4000" b="1" i="1" dirty="0">
                <a:latin typeface="Tw Cen MT" panose="020B0602020104020603" pitchFamily="34" charset="77"/>
              </a:rPr>
              <a:t>4. Fill in the gaps with suitable word</a:t>
            </a:r>
          </a:p>
          <a:p>
            <a:endParaRPr lang="en-US" sz="4000" dirty="0">
              <a:latin typeface="Tw Cen MT" panose="020B0602020104020603" pitchFamily="34" charset="77"/>
            </a:endParaRPr>
          </a:p>
          <a:p>
            <a:r>
              <a:rPr lang="en-US" sz="4000" dirty="0">
                <a:latin typeface="Tw Cen MT" panose="020B0602020104020603" pitchFamily="34" charset="77"/>
              </a:rPr>
              <a:t>Only close the ticket after you get </a:t>
            </a:r>
            <a:r>
              <a:rPr lang="en-US" sz="4000" b="1" dirty="0">
                <a:latin typeface="Tw Cen MT" panose="020B0602020104020603" pitchFamily="34" charset="77"/>
              </a:rPr>
              <a:t>c</a:t>
            </a:r>
            <a:r>
              <a:rPr lang="en-US" sz="4000" dirty="0">
                <a:latin typeface="Tw Cen MT" panose="020B0602020104020603" pitchFamily="34" charset="77"/>
              </a:rPr>
              <a:t>_ _ _ _ _ _ _ _ _ _ _ from the customer that the problem has been resolved to his or her satisfaction.</a:t>
            </a:r>
          </a:p>
          <a:p>
            <a:br>
              <a:rPr lang="en-US" sz="4000" dirty="0">
                <a:latin typeface="Tw Cen MT" panose="020B0602020104020603" pitchFamily="34" charset="77"/>
              </a:rPr>
            </a:br>
            <a:endParaRPr lang="en-US" sz="4000" dirty="0">
              <a:latin typeface="Tw Cen MT" panose="020B0602020104020603" pitchFamily="34" charset="77"/>
            </a:endParaRPr>
          </a:p>
        </p:txBody>
      </p:sp>
      <p:sp>
        <p:nvSpPr>
          <p:cNvPr id="5" name="Rounded Rectangle 4">
            <a:extLst>
              <a:ext uri="{FF2B5EF4-FFF2-40B4-BE49-F238E27FC236}">
                <a16:creationId xmlns:a16="http://schemas.microsoft.com/office/drawing/2014/main" id="{1A5F9191-A8AF-F74B-B992-EA79EE63D7FE}"/>
              </a:ext>
            </a:extLst>
          </p:cNvPr>
          <p:cNvSpPr/>
          <p:nvPr/>
        </p:nvSpPr>
        <p:spPr>
          <a:xfrm>
            <a:off x="7652265" y="3005845"/>
            <a:ext cx="3667993" cy="6481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Tw Cen MT" panose="020B0602020104020603" pitchFamily="34" charset="77"/>
              </a:rPr>
              <a:t>confirmation</a:t>
            </a:r>
          </a:p>
        </p:txBody>
      </p:sp>
    </p:spTree>
    <p:extLst>
      <p:ext uri="{BB962C8B-B14F-4D97-AF65-F5344CB8AC3E}">
        <p14:creationId xmlns:p14="http://schemas.microsoft.com/office/powerpoint/2010/main" val="145557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7D2AC6DF-FF9A-488F-9123-53AA85D9365B}"/>
              </a:ext>
            </a:extLst>
          </p:cNvPr>
          <p:cNvGrpSpPr/>
          <p:nvPr/>
        </p:nvGrpSpPr>
        <p:grpSpPr>
          <a:xfrm>
            <a:off x="4568230" y="1371074"/>
            <a:ext cx="2504839" cy="4185341"/>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64DABB9-24A6-6841-8E50-53DEE4D3B677}"/>
              </a:ext>
            </a:extLst>
          </p:cNvPr>
          <p:cNvSpPr txBox="1"/>
          <p:nvPr/>
        </p:nvSpPr>
        <p:spPr>
          <a:xfrm>
            <a:off x="536029" y="1718441"/>
            <a:ext cx="11042582" cy="3170099"/>
          </a:xfrm>
          <a:prstGeom prst="rect">
            <a:avLst/>
          </a:prstGeom>
          <a:noFill/>
        </p:spPr>
        <p:txBody>
          <a:bodyPr wrap="square" rtlCol="0">
            <a:spAutoFit/>
          </a:bodyPr>
          <a:lstStyle/>
          <a:p>
            <a:r>
              <a:rPr lang="en-US" sz="4000" b="1" i="1" dirty="0">
                <a:latin typeface="Tw Cen MT" panose="020B0602020104020603" pitchFamily="34" charset="77"/>
              </a:rPr>
              <a:t>5. Fill in the gaps with suitable word</a:t>
            </a:r>
          </a:p>
          <a:p>
            <a:endParaRPr lang="en-US" sz="4000" dirty="0">
              <a:latin typeface="Tw Cen MT" panose="020B0602020104020603" pitchFamily="34" charset="77"/>
            </a:endParaRPr>
          </a:p>
          <a:p>
            <a:r>
              <a:rPr lang="en-US" sz="4000" dirty="0">
                <a:latin typeface="Tw Cen MT" panose="020B0602020104020603" pitchFamily="34" charset="77"/>
              </a:rPr>
              <a:t>All IT companies should have a robust </a:t>
            </a:r>
            <a:r>
              <a:rPr lang="en-US" sz="4000" b="1" dirty="0">
                <a:latin typeface="Tw Cen MT" panose="020B0602020104020603" pitchFamily="34" charset="77"/>
              </a:rPr>
              <a:t>p</a:t>
            </a:r>
            <a:r>
              <a:rPr lang="en-US" sz="4000" dirty="0">
                <a:latin typeface="Tw Cen MT" panose="020B0602020104020603" pitchFamily="34" charset="77"/>
              </a:rPr>
              <a:t>_ _ _ _ _ _ _ _ for handling customer’s complaint.</a:t>
            </a:r>
            <a:br>
              <a:rPr lang="en-US" sz="4000" dirty="0">
                <a:latin typeface="Tw Cen MT" panose="020B0602020104020603" pitchFamily="34" charset="77"/>
              </a:rPr>
            </a:br>
            <a:endParaRPr lang="en-US" sz="4000" dirty="0">
              <a:latin typeface="Tw Cen MT" panose="020B0602020104020603" pitchFamily="34" charset="77"/>
            </a:endParaRPr>
          </a:p>
        </p:txBody>
      </p:sp>
      <p:sp>
        <p:nvSpPr>
          <p:cNvPr id="5" name="Rounded Rectangle 4">
            <a:extLst>
              <a:ext uri="{FF2B5EF4-FFF2-40B4-BE49-F238E27FC236}">
                <a16:creationId xmlns:a16="http://schemas.microsoft.com/office/drawing/2014/main" id="{1A5F9191-A8AF-F74B-B992-EA79EE63D7FE}"/>
              </a:ext>
            </a:extLst>
          </p:cNvPr>
          <p:cNvSpPr/>
          <p:nvPr/>
        </p:nvSpPr>
        <p:spPr>
          <a:xfrm>
            <a:off x="8329115" y="2979401"/>
            <a:ext cx="3088744" cy="6481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Tw Cen MT" panose="020B0602020104020603" pitchFamily="34" charset="77"/>
              </a:rPr>
              <a:t>procedure</a:t>
            </a:r>
          </a:p>
        </p:txBody>
      </p:sp>
    </p:spTree>
    <p:extLst>
      <p:ext uri="{BB962C8B-B14F-4D97-AF65-F5344CB8AC3E}">
        <p14:creationId xmlns:p14="http://schemas.microsoft.com/office/powerpoint/2010/main" val="81343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7">
      <a:majorFont>
        <a:latin typeface="Avenir Heavy"/>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3027</TotalTime>
  <Words>4909</Words>
  <Application>Microsoft Macintosh PowerPoint</Application>
  <PresentationFormat>Widescreen</PresentationFormat>
  <Paragraphs>582</Paragraphs>
  <Slides>56</Slides>
  <Notes>22</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Segoe UI</vt:lpstr>
      <vt:lpstr>Arial</vt:lpstr>
      <vt:lpstr>Avenir Heavy</vt:lpstr>
      <vt:lpstr>Calibri</vt:lpstr>
      <vt:lpstr>Calibri Light</vt:lpstr>
      <vt:lpstr>Times New Roman</vt:lpstr>
      <vt:lpstr>Tw Cen MT</vt:lpstr>
      <vt:lpstr>Wingdings</vt:lpstr>
      <vt:lpstr>Office Theme</vt:lpstr>
      <vt:lpstr>UNIT 5: TECHNICAL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Conversation 1: Asking for information</vt:lpstr>
      <vt:lpstr>PowerPoint Presentation</vt:lpstr>
      <vt:lpstr>Conversation 2: Asking for instruction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Situation 1: Handling an issue while a customer is on hold</vt:lpstr>
      <vt:lpstr>PowerPoint Presentation</vt:lpstr>
      <vt:lpstr>PowerPoint Presentation</vt:lpstr>
      <vt:lpstr>Situation 2: Handling an issue while a customer is on 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Follow-up activity</vt:lpstr>
      <vt:lpstr>PowerPoint Presentation</vt:lpstr>
      <vt:lpstr>PowerPoint Presentation</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Fauzy Lukman</dc:creator>
  <cp:lastModifiedBy>Lan Phuong</cp:lastModifiedBy>
  <cp:revision>164</cp:revision>
  <dcterms:created xsi:type="dcterms:W3CDTF">2017-05-23T12:23:28Z</dcterms:created>
  <dcterms:modified xsi:type="dcterms:W3CDTF">2021-03-01T02:20:29Z</dcterms:modified>
</cp:coreProperties>
</file>